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80" r:id="rId3"/>
    <p:sldId id="281" r:id="rId4"/>
    <p:sldId id="28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4" r:id="rId2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00"/>
    <a:srgbClr val="FF505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563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633283-B609-4498-B376-0CF9030A0651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231BE-A279-405A-AF6A-B9E62A3DAC3E}" type="slidenum">
              <a:rPr lang="tr-TR"/>
              <a:pPr/>
              <a:t>1</a:t>
            </a:fld>
            <a:endParaRPr lang="tr-TR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0B3F0-2DDB-4D12-919F-D3B3E0EC7248}" type="slidenum">
              <a:rPr lang="tr-TR"/>
              <a:pPr/>
              <a:t>10</a:t>
            </a:fld>
            <a:endParaRPr lang="tr-TR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E3429-E560-427E-9ADD-4CE21D7013EE}" type="slidenum">
              <a:rPr lang="tr-TR"/>
              <a:pPr/>
              <a:t>11</a:t>
            </a:fld>
            <a:endParaRPr lang="tr-TR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1D370-590A-4D62-804D-D1A23B4F8017}" type="slidenum">
              <a:rPr lang="tr-TR"/>
              <a:pPr/>
              <a:t>12</a:t>
            </a:fld>
            <a:endParaRPr lang="tr-TR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984B5-761F-44E3-BB44-A91E61152703}" type="slidenum">
              <a:rPr lang="tr-TR"/>
              <a:pPr/>
              <a:t>13</a:t>
            </a:fld>
            <a:endParaRPr lang="tr-TR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AE514-D469-4F18-9E90-E51750D7AFAB}" type="slidenum">
              <a:rPr lang="tr-TR"/>
              <a:pPr/>
              <a:t>14</a:t>
            </a:fld>
            <a:endParaRPr lang="tr-TR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A23BF-D8D0-4B89-A175-B8BF797FBDF6}" type="slidenum">
              <a:rPr lang="tr-TR"/>
              <a:pPr/>
              <a:t>15</a:t>
            </a:fld>
            <a:endParaRPr lang="tr-TR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7177D-6B20-4AB6-A65D-A6898ADF7AA5}" type="slidenum">
              <a:rPr lang="tr-TR"/>
              <a:pPr/>
              <a:t>16</a:t>
            </a:fld>
            <a:endParaRPr lang="tr-TR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6DC43-FF80-4E07-9348-7F4DBD358E59}" type="slidenum">
              <a:rPr lang="tr-TR"/>
              <a:pPr/>
              <a:t>17</a:t>
            </a:fld>
            <a:endParaRPr lang="tr-TR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27C5D-E13B-4164-A543-0CDCD7AB89C4}" type="slidenum">
              <a:rPr lang="tr-TR"/>
              <a:pPr/>
              <a:t>18</a:t>
            </a:fld>
            <a:endParaRPr lang="tr-TR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19693-4080-4F43-ABB4-14AB0D0C278A}" type="slidenum">
              <a:rPr lang="tr-TR"/>
              <a:pPr/>
              <a:t>19</a:t>
            </a:fld>
            <a:endParaRPr lang="tr-TR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C768D-E6CF-4FD4-B773-0BA557FF863B}" type="slidenum">
              <a:rPr lang="tr-TR"/>
              <a:pPr/>
              <a:t>2</a:t>
            </a:fld>
            <a:endParaRPr lang="tr-TR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C562F-B7FF-4FC2-9DDF-1F4E2DA6C63F}" type="slidenum">
              <a:rPr lang="tr-TR"/>
              <a:pPr/>
              <a:t>20</a:t>
            </a:fld>
            <a:endParaRPr lang="tr-TR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41554-3ED6-46FE-8589-9BB0FBB4B429}" type="slidenum">
              <a:rPr lang="tr-TR"/>
              <a:pPr/>
              <a:t>21</a:t>
            </a:fld>
            <a:endParaRPr lang="tr-TR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6227B-A727-499F-9587-CC9024BBFCDC}" type="slidenum">
              <a:rPr lang="tr-TR"/>
              <a:pPr/>
              <a:t>22</a:t>
            </a:fld>
            <a:endParaRPr lang="tr-TR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BEB00-BD2F-4123-809F-63D42863E58C}" type="slidenum">
              <a:rPr lang="tr-TR"/>
              <a:pPr/>
              <a:t>23</a:t>
            </a:fld>
            <a:endParaRPr lang="tr-TR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77CC0-B6C3-4BCA-9E4A-741A4E7B515E}" type="slidenum">
              <a:rPr lang="tr-TR"/>
              <a:pPr/>
              <a:t>24</a:t>
            </a:fld>
            <a:endParaRPr lang="tr-TR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652C1-F911-4366-9A1F-23A5BA9CE34F}" type="slidenum">
              <a:rPr lang="tr-TR"/>
              <a:pPr/>
              <a:t>25</a:t>
            </a:fld>
            <a:endParaRPr lang="tr-TR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E4DA4-C88E-4C5E-A008-18D67DAC9EB8}" type="slidenum">
              <a:rPr lang="tr-TR"/>
              <a:pPr/>
              <a:t>26</a:t>
            </a:fld>
            <a:endParaRPr lang="tr-TR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8452D-572A-4B61-A882-3EEC9A2823D3}" type="slidenum">
              <a:rPr lang="tr-TR"/>
              <a:pPr/>
              <a:t>27</a:t>
            </a:fld>
            <a:endParaRPr lang="tr-TR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5A3E6-294E-4DF0-AFF1-87F8C26254AC}" type="slidenum">
              <a:rPr lang="tr-TR"/>
              <a:pPr/>
              <a:t>3</a:t>
            </a:fld>
            <a:endParaRPr lang="tr-TR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B0C07-50AB-44F0-AD3E-075ACCE3C2CA}" type="slidenum">
              <a:rPr lang="tr-TR"/>
              <a:pPr/>
              <a:t>4</a:t>
            </a:fld>
            <a:endParaRPr lang="tr-TR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B9B7B-263B-4FCB-B46B-767D3C450FE9}" type="slidenum">
              <a:rPr lang="tr-TR"/>
              <a:pPr/>
              <a:t>5</a:t>
            </a:fld>
            <a:endParaRPr lang="tr-TR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6C3A8-CDAA-4163-8F68-2139A439A6A3}" type="slidenum">
              <a:rPr lang="tr-TR"/>
              <a:pPr/>
              <a:t>6</a:t>
            </a:fld>
            <a:endParaRPr lang="tr-TR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2BC62-BAAE-4A6A-B371-45C8DB156847}" type="slidenum">
              <a:rPr lang="tr-TR"/>
              <a:pPr/>
              <a:t>7</a:t>
            </a:fld>
            <a:endParaRPr lang="tr-TR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E46AD-7C3B-4BFD-BEF6-AD56B3D6344C}" type="slidenum">
              <a:rPr lang="tr-TR"/>
              <a:pPr/>
              <a:t>8</a:t>
            </a:fld>
            <a:endParaRPr lang="tr-TR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2A83A-8F8D-423E-A1F8-DE0656C49B42}" type="slidenum">
              <a:rPr lang="tr-TR"/>
              <a:pPr/>
              <a:t>9</a:t>
            </a:fld>
            <a:endParaRPr lang="tr-TR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3D3C5-4E41-450B-8D66-E622F4E3DE9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D2AB2-41F0-4214-84C6-8FBDABFDEC3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F6448-B4FB-4B67-AD69-D697CC33B79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5E08C-A316-4D37-9066-69D35FF3836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3404B9-B85A-4DAD-8DC2-6E8C9EC4440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3DB077-2D76-40DB-B1BA-CCCD822DE34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4A050-3B2E-4B4F-AAA7-52CCBFAD73C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AC39F-B8D8-4886-8B5F-BBE72FDC751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43CE4-68C1-44FA-A9F4-72838FECFF0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4621B-57F6-4454-B803-EA28EF274C8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EEFD6-1F33-47DC-9247-50B6F1A5A36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5B6E1-41A6-49E5-843C-0307ADE275F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5D1B2-6CAA-4514-82C7-29C2919A2FC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15B5A-6B9B-4834-886F-403F725A6C2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8375A8-EE43-45C0-B8C5-963C1A98A5E7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2089150"/>
          </a:xfrm>
        </p:spPr>
        <p:txBody>
          <a:bodyPr/>
          <a:lstStyle/>
          <a:p>
            <a:r>
              <a:rPr lang="tr-TR" sz="5400" b="1" i="1">
                <a:solidFill>
                  <a:srgbClr val="0066FF"/>
                </a:solidFill>
                <a:latin typeface="Comic Sans MS" pitchFamily="66" charset="0"/>
              </a:rPr>
              <a:t>Okullarda </a:t>
            </a:r>
            <a:r>
              <a:rPr lang="tr-TR" sz="5400" b="1">
                <a:solidFill>
                  <a:srgbClr val="0066FF"/>
                </a:solidFill>
                <a:latin typeface="Comic Sans MS" pitchFamily="66" charset="0"/>
              </a:rPr>
              <a:t>Suç</a:t>
            </a:r>
            <a:r>
              <a:rPr lang="tr-TR" sz="5400" b="1" i="1">
                <a:solidFill>
                  <a:srgbClr val="0066FF"/>
                </a:solidFill>
                <a:latin typeface="Comic Sans MS" pitchFamily="66" charset="0"/>
              </a:rPr>
              <a:t> </a:t>
            </a:r>
            <a:br>
              <a:rPr lang="tr-TR" sz="54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tr-TR" sz="5400" b="1" i="1">
                <a:solidFill>
                  <a:srgbClr val="0066FF"/>
                </a:solidFill>
                <a:latin typeface="Comic Sans MS" pitchFamily="66" charset="0"/>
              </a:rPr>
              <a:t>ve </a:t>
            </a:r>
            <a:br>
              <a:rPr lang="tr-TR" sz="5400" b="1" i="1">
                <a:solidFill>
                  <a:srgbClr val="0066FF"/>
                </a:solidFill>
                <a:latin typeface="Comic Sans MS" pitchFamily="66" charset="0"/>
              </a:rPr>
            </a:br>
            <a:r>
              <a:rPr lang="tr-TR" sz="5400" b="1" i="1">
                <a:solidFill>
                  <a:srgbClr val="0066FF"/>
                </a:solidFill>
                <a:latin typeface="Comic Sans MS" pitchFamily="66" charset="0"/>
              </a:rPr>
              <a:t>Şiddeti Önleme</a:t>
            </a: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>
            <p:ph type="body" sz="half" idx="2"/>
          </p:nvPr>
        </p:nvGraphicFramePr>
        <p:xfrm>
          <a:off x="755650" y="2636838"/>
          <a:ext cx="7561263" cy="2187575"/>
        </p:xfrm>
        <a:graphic>
          <a:graphicData uri="http://schemas.openxmlformats.org/presentationml/2006/ole">
            <p:oleObj spid="_x0000_s47110" r:id="rId4" imgW="13714286" imgH="13714286" progId="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u="sng">
                <a:solidFill>
                  <a:srgbClr val="0066FF"/>
                </a:solidFill>
              </a:rPr>
              <a:t>Şiddet ve Zorbalığın Erken Belirtileri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800"/>
              <a:t>Yalnızlık,  içe dönme,</a:t>
            </a:r>
          </a:p>
          <a:p>
            <a:pPr>
              <a:lnSpc>
                <a:spcPct val="80000"/>
              </a:lnSpc>
            </a:pPr>
            <a:r>
              <a:rPr lang="tr-TR" sz="2800"/>
              <a:t>Şiddet uygulama,</a:t>
            </a:r>
          </a:p>
          <a:p>
            <a:pPr>
              <a:lnSpc>
                <a:spcPct val="80000"/>
              </a:lnSpc>
            </a:pPr>
            <a:r>
              <a:rPr lang="tr-TR" sz="2800"/>
              <a:t>Sık sık disiplin problemi yaşama,</a:t>
            </a:r>
          </a:p>
          <a:p>
            <a:pPr>
              <a:lnSpc>
                <a:spcPct val="80000"/>
              </a:lnSpc>
            </a:pPr>
            <a:r>
              <a:rPr lang="tr-TR" sz="2800"/>
              <a:t>Okula yaralayıcı, delici alet getirme,</a:t>
            </a:r>
          </a:p>
          <a:p>
            <a:pPr>
              <a:lnSpc>
                <a:spcPct val="80000"/>
              </a:lnSpc>
            </a:pPr>
            <a:r>
              <a:rPr lang="tr-TR" sz="2800"/>
              <a:t>Küçük olaylara şiddetli tepkiler verme,</a:t>
            </a:r>
          </a:p>
          <a:p>
            <a:pPr>
              <a:lnSpc>
                <a:spcPct val="80000"/>
              </a:lnSpc>
            </a:pPr>
            <a:r>
              <a:rPr lang="tr-TR" sz="2800"/>
              <a:t>Yangın çıkarma,okul araç gerecine zarar verme isteği</a:t>
            </a:r>
          </a:p>
          <a:p>
            <a:pPr>
              <a:lnSpc>
                <a:spcPct val="80000"/>
              </a:lnSpc>
            </a:pPr>
            <a:r>
              <a:rPr lang="tr-TR" sz="2800"/>
              <a:t>Hayvanlara eziyet etme,</a:t>
            </a:r>
          </a:p>
          <a:p>
            <a:pPr>
              <a:lnSpc>
                <a:spcPct val="80000"/>
              </a:lnSpc>
            </a:pPr>
            <a:r>
              <a:rPr lang="tr-TR" sz="2800"/>
              <a:t>Alkol ya da uyuşturucu kulanma,</a:t>
            </a:r>
          </a:p>
          <a:p>
            <a:pPr>
              <a:lnSpc>
                <a:spcPct val="80000"/>
              </a:lnSpc>
            </a:pPr>
            <a:r>
              <a:rPr lang="tr-TR" sz="2800"/>
              <a:t>Bir çete üyesi olma ya da aynı mekanı paylaşma</a:t>
            </a:r>
          </a:p>
          <a:p>
            <a:pPr>
              <a:lnSpc>
                <a:spcPct val="80000"/>
              </a:lnSpc>
            </a:pPr>
            <a:endParaRPr lang="tr-TR" sz="2800"/>
          </a:p>
          <a:p>
            <a:pPr>
              <a:lnSpc>
                <a:spcPct val="80000"/>
              </a:lnSpc>
            </a:pPr>
            <a:endParaRPr lang="tr-TR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>
                <a:solidFill>
                  <a:srgbClr val="FF5050"/>
                </a:solidFill>
              </a:rPr>
              <a:t>UNUTMAYALIM!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tr-TR"/>
          </a:p>
          <a:p>
            <a:pPr algn="ctr">
              <a:buFontTx/>
              <a:buNone/>
            </a:pPr>
            <a:r>
              <a:rPr lang="tr-TR" b="1" i="1" u="sng"/>
              <a:t>Yukarıda sayılanlar her zaman şiddete yol açmaz. Fakat problemlere çözüm bulunmadığında, zaman içinde bu işaretler şiddeti doğurabilir.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u="sng">
                <a:solidFill>
                  <a:srgbClr val="0066FF"/>
                </a:solidFill>
              </a:rPr>
              <a:t>Şiddet ve Zorbalığı Tercih Eden Öğrencilerin Özellikleri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tr-TR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r>
              <a:rPr lang="tr-TR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İhtiyaçları ve kişilik özellikleri:</a:t>
            </a:r>
          </a:p>
          <a:p>
            <a:r>
              <a:rPr lang="tr-TR"/>
              <a:t>Benlik saygıları düşüktür,</a:t>
            </a:r>
          </a:p>
          <a:p>
            <a:r>
              <a:rPr lang="tr-TR"/>
              <a:t>Özgüvenleri eksiktir,</a:t>
            </a:r>
          </a:p>
          <a:p>
            <a:r>
              <a:rPr lang="tr-TR"/>
              <a:t>Başkalarını ve olayları kontrol etme isteği,</a:t>
            </a:r>
          </a:p>
          <a:p>
            <a:r>
              <a:rPr lang="tr-TR"/>
              <a:t>Başkalarının başarılarını kıskanma,</a:t>
            </a:r>
          </a:p>
          <a:p>
            <a:r>
              <a:rPr lang="tr-TR"/>
              <a:t>Yenilgiyi kabul edememe.</a:t>
            </a:r>
          </a:p>
          <a:p>
            <a:pPr>
              <a:buFontTx/>
              <a:buNone/>
            </a:pPr>
            <a:endParaRPr lang="tr-TR"/>
          </a:p>
          <a:p>
            <a:endParaRPr lang="tr-TR"/>
          </a:p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u="sng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Şiddet ve Zorbalığı Tercih Eden Öğrencilerin Özellikleri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/>
              <a:t>İlişki problemleri:</a:t>
            </a:r>
          </a:p>
          <a:p>
            <a:r>
              <a:rPr lang="tr-TR"/>
              <a:t>Ebeveynleri tarafından fiziksel ve psikolojik şiddete uğrama,ihmal edilme,</a:t>
            </a:r>
          </a:p>
          <a:p>
            <a:r>
              <a:rPr lang="tr-TR"/>
              <a:t>Arkadaş edinememe, dışlanma,</a:t>
            </a:r>
          </a:p>
          <a:p>
            <a:r>
              <a:rPr lang="tr-TR"/>
              <a:t>Aile desteği ve yakınlığın olmaması,</a:t>
            </a:r>
          </a:p>
          <a:p>
            <a:r>
              <a:rPr lang="tr-TR"/>
              <a:t>Otoriteye karşı gelme( aile, okul vs.),</a:t>
            </a:r>
          </a:p>
          <a:p>
            <a:r>
              <a:rPr lang="tr-TR"/>
              <a:t>Akranlarıyla çatışma</a:t>
            </a:r>
          </a:p>
          <a:p>
            <a:endParaRPr lang="tr-TR"/>
          </a:p>
          <a:p>
            <a:endParaRPr lang="tr-TR"/>
          </a:p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İlişki problemleri:</a:t>
            </a:r>
            <a:r>
              <a:rPr lang="tr-TR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tr-TR" sz="40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tr-TR" sz="4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Empati eksikliği,</a:t>
            </a:r>
          </a:p>
          <a:p>
            <a:r>
              <a:rPr lang="tr-TR"/>
              <a:t>Sorumluluk hissetmeme,</a:t>
            </a:r>
          </a:p>
          <a:p>
            <a:r>
              <a:rPr lang="tr-TR"/>
              <a:t>Karşı gelme,</a:t>
            </a:r>
          </a:p>
          <a:p>
            <a:r>
              <a:rPr lang="tr-TR"/>
              <a:t>İletişim becerilerindeki eksiklik.</a:t>
            </a:r>
          </a:p>
          <a:p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tr-TR" sz="4000" b="1" u="sng">
                <a:solidFill>
                  <a:srgbClr val="0066FF"/>
                </a:solidFill>
              </a:rPr>
              <a:t>Hangi Öğrenciler  Şiddete Maruz Kalır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/>
              <a:t>İçe dönük,</a:t>
            </a:r>
          </a:p>
          <a:p>
            <a:pPr>
              <a:lnSpc>
                <a:spcPct val="80000"/>
              </a:lnSpc>
            </a:pPr>
            <a:r>
              <a:rPr lang="tr-TR" sz="2400"/>
              <a:t>Kaygılı,</a:t>
            </a:r>
          </a:p>
          <a:p>
            <a:pPr>
              <a:lnSpc>
                <a:spcPct val="80000"/>
              </a:lnSpc>
            </a:pPr>
            <a:r>
              <a:rPr lang="tr-TR" sz="2400"/>
              <a:t>Güvensiz, </a:t>
            </a:r>
          </a:p>
          <a:p>
            <a:pPr>
              <a:lnSpc>
                <a:spcPct val="80000"/>
              </a:lnSpc>
            </a:pPr>
            <a:r>
              <a:rPr lang="tr-TR" sz="2400"/>
              <a:t>Çekingen,</a:t>
            </a:r>
          </a:p>
          <a:p>
            <a:pPr>
              <a:lnSpc>
                <a:spcPct val="80000"/>
              </a:lnSpc>
            </a:pPr>
            <a:r>
              <a:rPr lang="tr-TR" sz="2400"/>
              <a:t>Benlik saygısı yetersiz,</a:t>
            </a:r>
          </a:p>
          <a:p>
            <a:pPr>
              <a:lnSpc>
                <a:spcPct val="80000"/>
              </a:lnSpc>
            </a:pPr>
            <a:r>
              <a:rPr lang="tr-TR" sz="2400"/>
              <a:t>Sosyal becerileri zayıf,</a:t>
            </a:r>
          </a:p>
          <a:p>
            <a:pPr>
              <a:lnSpc>
                <a:spcPct val="80000"/>
              </a:lnSpc>
            </a:pPr>
            <a:r>
              <a:rPr lang="tr-TR" sz="2400"/>
              <a:t>Yeterince arkadaşı olmayan,</a:t>
            </a:r>
          </a:p>
          <a:p>
            <a:pPr>
              <a:lnSpc>
                <a:spcPct val="80000"/>
              </a:lnSpc>
            </a:pPr>
            <a:r>
              <a:rPr lang="tr-TR" sz="2400"/>
              <a:t>Sosyal ortamlarda dışlanan, </a:t>
            </a:r>
          </a:p>
          <a:p>
            <a:pPr>
              <a:lnSpc>
                <a:spcPct val="80000"/>
              </a:lnSpc>
            </a:pPr>
            <a:r>
              <a:rPr lang="tr-TR" sz="2400"/>
              <a:t>Zorbaca davranışlara maruz kaldıklarında nadiren karşı koyabilen,</a:t>
            </a:r>
          </a:p>
          <a:p>
            <a:pPr>
              <a:lnSpc>
                <a:spcPct val="80000"/>
              </a:lnSpc>
            </a:pPr>
            <a:r>
              <a:rPr lang="tr-TR" sz="2400"/>
              <a:t>Anne-babalarına bağımlı,</a:t>
            </a:r>
          </a:p>
          <a:p>
            <a:pPr>
              <a:lnSpc>
                <a:spcPct val="80000"/>
              </a:lnSpc>
            </a:pPr>
            <a:r>
              <a:rPr lang="tr-TR" sz="2400"/>
              <a:t>Az sevilen…</a:t>
            </a:r>
          </a:p>
          <a:p>
            <a:pPr>
              <a:lnSpc>
                <a:spcPct val="80000"/>
              </a:lnSpc>
            </a:pPr>
            <a:endParaRPr lang="tr-TR" sz="2400"/>
          </a:p>
          <a:p>
            <a:pPr>
              <a:lnSpc>
                <a:spcPct val="80000"/>
              </a:lnSpc>
              <a:buFontTx/>
              <a:buNone/>
            </a:pPr>
            <a:endParaRPr lang="tr-TR" sz="2400"/>
          </a:p>
          <a:p>
            <a:pPr>
              <a:lnSpc>
                <a:spcPct val="80000"/>
              </a:lnSpc>
            </a:pPr>
            <a:endParaRPr lang="tr-TR" sz="2400"/>
          </a:p>
          <a:p>
            <a:pPr>
              <a:lnSpc>
                <a:spcPct val="80000"/>
              </a:lnSpc>
            </a:pPr>
            <a:endParaRPr lang="tr-TR" sz="2400"/>
          </a:p>
          <a:p>
            <a:pPr>
              <a:lnSpc>
                <a:spcPct val="80000"/>
              </a:lnSpc>
            </a:pPr>
            <a:endParaRPr lang="tr-TR" sz="2400"/>
          </a:p>
          <a:p>
            <a:pPr>
              <a:lnSpc>
                <a:spcPct val="80000"/>
              </a:lnSpc>
            </a:pPr>
            <a:endParaRPr lang="tr-TR" sz="2400"/>
          </a:p>
          <a:p>
            <a:pPr>
              <a:lnSpc>
                <a:spcPct val="80000"/>
              </a:lnSpc>
            </a:pPr>
            <a:endParaRPr lang="tr-TR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99050"/>
          </a:xfrm>
        </p:spPr>
        <p:txBody>
          <a:bodyPr/>
          <a:lstStyle/>
          <a:p>
            <a:r>
              <a:rPr lang="tr-TR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Okul şiddeti birdenbire olmaz. Çoğu kez aynı kısır döngü tekrarlar.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Okul da Şiddet Nerelerde Olabilir?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/>
              <a:t>Sınıfta,</a:t>
            </a:r>
          </a:p>
          <a:p>
            <a:pPr>
              <a:lnSpc>
                <a:spcPct val="90000"/>
              </a:lnSpc>
            </a:pPr>
            <a:r>
              <a:rPr lang="tr-TR"/>
              <a:t>koridorda, </a:t>
            </a:r>
          </a:p>
          <a:p>
            <a:pPr>
              <a:lnSpc>
                <a:spcPct val="90000"/>
              </a:lnSpc>
            </a:pPr>
            <a:r>
              <a:rPr lang="tr-TR"/>
              <a:t>okul çevresinde </a:t>
            </a:r>
          </a:p>
          <a:p>
            <a:pPr>
              <a:lnSpc>
                <a:spcPct val="90000"/>
              </a:lnSpc>
            </a:pPr>
            <a:r>
              <a:rPr lang="tr-TR"/>
              <a:t>oyun alanında,</a:t>
            </a:r>
          </a:p>
          <a:p>
            <a:pPr>
              <a:lnSpc>
                <a:spcPct val="90000"/>
              </a:lnSpc>
            </a:pPr>
            <a:r>
              <a:rPr lang="tr-TR"/>
              <a:t>Okul servislerinde,</a:t>
            </a:r>
          </a:p>
          <a:p>
            <a:pPr>
              <a:lnSpc>
                <a:spcPct val="90000"/>
              </a:lnSpc>
            </a:pPr>
            <a:r>
              <a:rPr lang="tr-TR"/>
              <a:t>İletişim araçlarıyla( telefon, internet, yazılı not),</a:t>
            </a:r>
          </a:p>
          <a:p>
            <a:pPr>
              <a:lnSpc>
                <a:spcPct val="90000"/>
              </a:lnSpc>
            </a:pPr>
            <a:r>
              <a:rPr lang="tr-TR"/>
              <a:t>Mahallede.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/>
          </a:p>
          <a:p>
            <a:pPr>
              <a:lnSpc>
                <a:spcPct val="90000"/>
              </a:lnSpc>
            </a:pPr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Sonuçları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800"/>
              <a:t>Korku ve endişe,</a:t>
            </a:r>
          </a:p>
          <a:p>
            <a:pPr>
              <a:lnSpc>
                <a:spcPct val="80000"/>
              </a:lnSpc>
            </a:pPr>
            <a:r>
              <a:rPr lang="tr-TR" sz="2800"/>
              <a:t>Okulu sevmemeye,</a:t>
            </a:r>
          </a:p>
          <a:p>
            <a:pPr>
              <a:lnSpc>
                <a:spcPct val="80000"/>
              </a:lnSpc>
            </a:pPr>
            <a:r>
              <a:rPr lang="tr-TR" sz="2800"/>
              <a:t>Zorbalığın olduğu yerden kaçınma,</a:t>
            </a:r>
          </a:p>
          <a:p>
            <a:pPr>
              <a:lnSpc>
                <a:spcPct val="80000"/>
              </a:lnSpc>
            </a:pPr>
            <a:r>
              <a:rPr lang="tr-TR" sz="2800"/>
              <a:t>Okuldan kaçma,</a:t>
            </a:r>
          </a:p>
          <a:p>
            <a:pPr>
              <a:lnSpc>
                <a:spcPct val="80000"/>
              </a:lnSpc>
            </a:pPr>
            <a:r>
              <a:rPr lang="tr-TR" sz="2800"/>
              <a:t>Kaygı, kızgınlık ve çaresizlik duygusu,</a:t>
            </a:r>
          </a:p>
          <a:p>
            <a:pPr>
              <a:lnSpc>
                <a:spcPct val="80000"/>
              </a:lnSpc>
            </a:pPr>
            <a:r>
              <a:rPr lang="tr-TR" sz="2800"/>
              <a:t>Bazı kronik hastalıkların oluşmasına,</a:t>
            </a:r>
          </a:p>
          <a:p>
            <a:pPr>
              <a:lnSpc>
                <a:spcPct val="80000"/>
              </a:lnSpc>
            </a:pPr>
            <a:r>
              <a:rPr lang="tr-TR" sz="2800"/>
              <a:t>İntihara kalkışma,</a:t>
            </a:r>
          </a:p>
          <a:p>
            <a:pPr>
              <a:lnSpc>
                <a:spcPct val="80000"/>
              </a:lnSpc>
            </a:pPr>
            <a:r>
              <a:rPr lang="tr-TR" sz="2800"/>
              <a:t>Devamsızlıkta artış,</a:t>
            </a:r>
          </a:p>
          <a:p>
            <a:pPr>
              <a:lnSpc>
                <a:spcPct val="80000"/>
              </a:lnSpc>
            </a:pPr>
            <a:r>
              <a:rPr lang="tr-TR" sz="2800"/>
              <a:t>Başarı düzeyinde düşme,</a:t>
            </a:r>
          </a:p>
          <a:p>
            <a:pPr>
              <a:lnSpc>
                <a:spcPct val="80000"/>
              </a:lnSpc>
            </a:pPr>
            <a:r>
              <a:rPr lang="tr-TR" sz="2800"/>
              <a:t>Özgüvenin azalmasına.</a:t>
            </a:r>
          </a:p>
          <a:p>
            <a:pPr>
              <a:lnSpc>
                <a:spcPct val="80000"/>
              </a:lnSpc>
            </a:pPr>
            <a:endParaRPr lang="tr-TR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r>
              <a:rPr lang="tr-TR" sz="72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OKULDA ŞİDDETİ ÖNLEME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tr-TR" sz="2400" b="1"/>
              <a:t>Dünya Sağlık Örgütü’nün</a:t>
            </a:r>
            <a:r>
              <a:rPr lang="tr-TR" sz="3600" b="1"/>
              <a:t> </a:t>
            </a:r>
            <a:br>
              <a:rPr lang="tr-TR" sz="3600" b="1"/>
            </a:br>
            <a:r>
              <a:rPr lang="tr-TR" sz="3600" b="1" u="sng"/>
              <a:t>“Şiddet” Tanımı:</a:t>
            </a:r>
            <a:endParaRPr lang="en-US" sz="3600" b="1" u="sng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625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000">
                <a:solidFill>
                  <a:schemeClr val="folHlink"/>
                </a:solidFill>
              </a:rPr>
              <a:t>	</a:t>
            </a:r>
            <a:r>
              <a:rPr lang="tr-TR" sz="2800"/>
              <a:t>Şiddet; bir bireyin yaralanma ve ölümüne neden olan ya da gelişmesini engelleyen fiziksel, psikososyal ve cinsel olarak uygulanan kasıtlı davranışlardır.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/>
              <a:t>	Fiziksel, psikososyal ve cinsel şiddet uygulaması bir grup ya da topluma yönelik olabilmektedir.</a:t>
            </a:r>
            <a:r>
              <a:rPr lang="tr-TR" sz="2000"/>
              <a:t>	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000"/>
              <a:t>	</a:t>
            </a:r>
            <a:endParaRPr lang="en-US" sz="2000"/>
          </a:p>
        </p:txBody>
      </p:sp>
      <p:pic>
        <p:nvPicPr>
          <p:cNvPr id="41988" name="Picture 4" descr="j01965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700213"/>
            <a:ext cx="2735263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68413"/>
            <a:ext cx="7772400" cy="3097212"/>
          </a:xfrm>
        </p:spPr>
        <p:txBody>
          <a:bodyPr/>
          <a:lstStyle/>
          <a:p>
            <a:r>
              <a:rPr lang="tr-TR" sz="6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Okulda Şiddeti Önleme Etkili İletişimle Başlar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549275"/>
            <a:ext cx="8229600" cy="5461000"/>
          </a:xfrm>
        </p:spPr>
        <p:txBody>
          <a:bodyPr/>
          <a:lstStyle/>
          <a:p>
            <a:r>
              <a:rPr lang="tr-TR" sz="4400"/>
              <a:t>Okul- aile iletişiminin geliştirilmesi ve sürdürülmesi,</a:t>
            </a:r>
          </a:p>
          <a:p>
            <a:r>
              <a:rPr lang="tr-TR" sz="4400"/>
              <a:t>Okulda ders dışı faaliyetlere yer verilmesi,</a:t>
            </a:r>
          </a:p>
          <a:p>
            <a:r>
              <a:rPr lang="tr-TR" sz="4400"/>
              <a:t> öğrenci- öğretmen- okul idaresi iletişimi</a:t>
            </a:r>
          </a:p>
          <a:p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r>
              <a:rPr lang="tr-TR" sz="48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Okulda Şiddeti Önlemede Herkes Sorumludur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357563"/>
            <a:ext cx="8229600" cy="2768600"/>
          </a:xfrm>
        </p:spPr>
        <p:txBody>
          <a:bodyPr/>
          <a:lstStyle/>
          <a:p>
            <a:r>
              <a:rPr lang="tr-TR" sz="3600">
                <a:solidFill>
                  <a:srgbClr val="FF0000"/>
                </a:solidFill>
              </a:rPr>
              <a:t>Öğretmenler ve diğer okul personeli</a:t>
            </a:r>
          </a:p>
          <a:p>
            <a:r>
              <a:rPr lang="tr-TR" sz="3600">
                <a:solidFill>
                  <a:srgbClr val="FF0000"/>
                </a:solidFill>
              </a:rPr>
              <a:t>Öğrenciler</a:t>
            </a:r>
          </a:p>
          <a:p>
            <a:r>
              <a:rPr lang="tr-TR" sz="3600">
                <a:solidFill>
                  <a:srgbClr val="FF0000"/>
                </a:solidFill>
              </a:rPr>
              <a:t>Aile</a:t>
            </a:r>
          </a:p>
          <a:p>
            <a:r>
              <a:rPr lang="tr-TR" sz="3600">
                <a:solidFill>
                  <a:srgbClr val="FF0000"/>
                </a:solidFill>
              </a:rPr>
              <a:t>Sosyal çevre</a:t>
            </a:r>
          </a:p>
          <a:p>
            <a:pPr algn="ctr">
              <a:buFontTx/>
              <a:buNone/>
            </a:pPr>
            <a:endParaRPr lang="tr-TR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Okul Yönetimi Ne Yapabilir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800"/>
              <a:t>İletişim kanallarını açık tutun.</a:t>
            </a:r>
          </a:p>
          <a:p>
            <a:pPr>
              <a:lnSpc>
                <a:spcPct val="80000"/>
              </a:lnSpc>
            </a:pPr>
            <a:r>
              <a:rPr lang="tr-TR" sz="2800"/>
              <a:t>Öğrencilerin duygularını paylaşması için uygun fırsatlar yaratın ve cesaretlendirin.</a:t>
            </a:r>
          </a:p>
          <a:p>
            <a:pPr>
              <a:lnSpc>
                <a:spcPct val="80000"/>
              </a:lnSpc>
            </a:pPr>
            <a:r>
              <a:rPr lang="tr-TR" sz="2800"/>
              <a:t>“Güvenli okul” anlayışını geliştirin. </a:t>
            </a:r>
          </a:p>
          <a:p>
            <a:pPr>
              <a:lnSpc>
                <a:spcPct val="80000"/>
              </a:lnSpc>
            </a:pPr>
            <a:r>
              <a:rPr lang="tr-TR" sz="2800"/>
              <a:t>“tehditleri ve uyarı işaretlerini” takip edin.</a:t>
            </a:r>
          </a:p>
          <a:p>
            <a:pPr>
              <a:lnSpc>
                <a:spcPct val="80000"/>
              </a:lnSpc>
            </a:pPr>
            <a:r>
              <a:rPr lang="tr-TR" sz="2800"/>
              <a:t>Öğrenciyle görüşün.</a:t>
            </a:r>
          </a:p>
          <a:p>
            <a:pPr>
              <a:lnSpc>
                <a:spcPct val="80000"/>
              </a:lnSpc>
            </a:pPr>
            <a:r>
              <a:rPr lang="tr-TR" sz="2800"/>
              <a:t>Öğrencinin velisine haber edin.</a:t>
            </a:r>
          </a:p>
          <a:p>
            <a:pPr>
              <a:lnSpc>
                <a:spcPct val="80000"/>
              </a:lnSpc>
            </a:pPr>
            <a:r>
              <a:rPr lang="tr-TR" sz="2800"/>
              <a:t>İlgili birimlere yönlendirin.</a:t>
            </a:r>
          </a:p>
          <a:p>
            <a:pPr>
              <a:lnSpc>
                <a:spcPct val="80000"/>
              </a:lnSpc>
            </a:pPr>
            <a:r>
              <a:rPr lang="tr-TR" sz="2800"/>
              <a:t>Temel önleme çalışmaları yapın.</a:t>
            </a:r>
          </a:p>
          <a:p>
            <a:pPr>
              <a:lnSpc>
                <a:spcPct val="80000"/>
              </a:lnSpc>
            </a:pPr>
            <a:r>
              <a:rPr lang="tr-TR" sz="2800"/>
              <a:t>Okul Kriz Ekibi kurun.</a:t>
            </a:r>
          </a:p>
          <a:p>
            <a:pPr>
              <a:lnSpc>
                <a:spcPct val="80000"/>
              </a:lnSpc>
            </a:pPr>
            <a:endParaRPr lang="tr-TR" sz="2800"/>
          </a:p>
          <a:p>
            <a:pPr>
              <a:lnSpc>
                <a:spcPct val="80000"/>
              </a:lnSpc>
            </a:pPr>
            <a:endParaRPr lang="tr-TR" sz="2800"/>
          </a:p>
          <a:p>
            <a:pPr>
              <a:lnSpc>
                <a:spcPct val="80000"/>
              </a:lnSpc>
            </a:pPr>
            <a:endParaRPr lang="tr-TR" sz="2800"/>
          </a:p>
          <a:p>
            <a:pPr>
              <a:lnSpc>
                <a:spcPct val="80000"/>
              </a:lnSpc>
            </a:pPr>
            <a:endParaRPr lang="tr-TR" sz="2800"/>
          </a:p>
          <a:p>
            <a:pPr>
              <a:lnSpc>
                <a:spcPct val="80000"/>
              </a:lnSpc>
            </a:pPr>
            <a:endParaRPr lang="tr-TR"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081088"/>
          </a:xfrm>
        </p:spPr>
        <p:txBody>
          <a:bodyPr/>
          <a:lstStyle/>
          <a:p>
            <a:r>
              <a:rPr lang="tr-TR" sz="5400">
                <a:solidFill>
                  <a:srgbClr val="FF5050"/>
                </a:solidFill>
              </a:rPr>
              <a:t>Temel Önleme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716338"/>
            <a:ext cx="6400800" cy="2714625"/>
          </a:xfrm>
        </p:spPr>
        <p:txBody>
          <a:bodyPr/>
          <a:lstStyle/>
          <a:p>
            <a:r>
              <a:rPr lang="tr-TR" sz="7200" b="1" u="sng">
                <a:solidFill>
                  <a:srgbClr val="0066FF"/>
                </a:solidFill>
              </a:rPr>
              <a:t>Sosyal Beceri Programları</a:t>
            </a:r>
          </a:p>
        </p:txBody>
      </p:sp>
      <p:pic>
        <p:nvPicPr>
          <p:cNvPr id="33796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628775"/>
            <a:ext cx="4535487" cy="201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6000" b="1" u="sng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Sosyal Beceri Programları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238625"/>
          </a:xfrm>
        </p:spPr>
        <p:txBody>
          <a:bodyPr/>
          <a:lstStyle/>
          <a:p>
            <a:r>
              <a:rPr lang="tr-TR" sz="2800"/>
              <a:t>Problem çözme, karar verme,</a:t>
            </a:r>
          </a:p>
          <a:p>
            <a:r>
              <a:rPr lang="tr-TR" sz="2800"/>
              <a:t>Arabuluculuk,</a:t>
            </a:r>
          </a:p>
          <a:p>
            <a:r>
              <a:rPr lang="tr-TR" sz="2800"/>
              <a:t>Kendi kendini denetleme stratejiler,</a:t>
            </a:r>
          </a:p>
          <a:p>
            <a:r>
              <a:rPr lang="tr-TR" sz="2800"/>
              <a:t>Çatışma çözme yöntemleri,</a:t>
            </a:r>
          </a:p>
          <a:p>
            <a:r>
              <a:rPr lang="tr-TR" sz="2800"/>
              <a:t>Atılganlık eğitimi,</a:t>
            </a:r>
          </a:p>
          <a:p>
            <a:r>
              <a:rPr lang="tr-TR" sz="2800"/>
              <a:t>Sosyal beceri eğitimi,</a:t>
            </a:r>
          </a:p>
          <a:p>
            <a:r>
              <a:rPr lang="tr-TR" sz="2800"/>
              <a:t>Madde kullanımı,</a:t>
            </a:r>
          </a:p>
          <a:p>
            <a:r>
              <a:rPr lang="tr-TR" sz="2800"/>
              <a:t>Cinsel Eğitim…</a:t>
            </a:r>
          </a:p>
          <a:p>
            <a:endParaRPr lang="tr-TR" sz="2800"/>
          </a:p>
          <a:p>
            <a:endParaRPr lang="tr-TR" sz="2800"/>
          </a:p>
          <a:p>
            <a:endParaRPr lang="tr-TR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64135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b="1">
                <a:solidFill>
                  <a:srgbClr val="0066FF"/>
                </a:solidFill>
                <a:latin typeface="Comic Sans MS" pitchFamily="66" charset="0"/>
              </a:rPr>
              <a:t>AYRICA </a:t>
            </a:r>
          </a:p>
          <a:p>
            <a:pPr>
              <a:lnSpc>
                <a:spcPct val="90000"/>
              </a:lnSpc>
            </a:pPr>
            <a:r>
              <a:rPr lang="tr-TR" sz="2400"/>
              <a:t>Kavga etmek ve saldırganca davranmak, büyüme gelişmenin doğal bir parçasıdır.</a:t>
            </a:r>
          </a:p>
          <a:p>
            <a:pPr>
              <a:lnSpc>
                <a:spcPct val="90000"/>
              </a:lnSpc>
            </a:pPr>
            <a:r>
              <a:rPr lang="tr-TR" sz="2400"/>
              <a:t>Zorbalığa uğrayanlar belki bir süre acı çekerler ama bunu daha sonra unutacaklardır.</a:t>
            </a:r>
          </a:p>
          <a:p>
            <a:pPr>
              <a:lnSpc>
                <a:spcPct val="90000"/>
              </a:lnSpc>
            </a:pPr>
            <a:r>
              <a:rPr lang="tr-TR" sz="2400"/>
              <a:t>Başkalarını kızdırmak bazen eğlencelidir.</a:t>
            </a:r>
          </a:p>
          <a:p>
            <a:pPr>
              <a:lnSpc>
                <a:spcPct val="90000"/>
              </a:lnSpc>
            </a:pPr>
            <a:r>
              <a:rPr lang="tr-TR" sz="2400"/>
              <a:t>Bazı öğrenciler zorbalığı hak ederler.</a:t>
            </a:r>
          </a:p>
          <a:p>
            <a:pPr>
              <a:lnSpc>
                <a:spcPct val="90000"/>
              </a:lnSpc>
            </a:pPr>
            <a:r>
              <a:rPr lang="tr-TR" sz="2400"/>
              <a:t>Zorbalıktan şikayet eden öğrenciler “ana kuzusu”durlar.</a:t>
            </a:r>
          </a:p>
          <a:p>
            <a:pPr>
              <a:lnSpc>
                <a:spcPct val="90000"/>
              </a:lnSpc>
            </a:pPr>
            <a:r>
              <a:rPr lang="tr-TR" sz="2400"/>
              <a:t>Zorbalık yapanları görmezlikten gelirseniz sizi bırakırlar.</a:t>
            </a:r>
          </a:p>
          <a:p>
            <a:pPr>
              <a:lnSpc>
                <a:spcPct val="90000"/>
              </a:lnSpc>
            </a:pPr>
            <a:r>
              <a:rPr lang="tr-TR" sz="2400"/>
              <a:t>Zorbalık yapıldığında bunu yetişkinlere anlatmak ispiyonculuktur.</a:t>
            </a:r>
          </a:p>
          <a:p>
            <a:pPr>
              <a:lnSpc>
                <a:spcPct val="90000"/>
              </a:lnSpc>
            </a:pPr>
            <a:r>
              <a:rPr lang="tr-TR" sz="2400"/>
              <a:t>Bir zorbayla baş etmenin en iyi yolu onunla kavga etmek ve intikam almaktır.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400"/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b="1" u="sng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 inançların yanlış olduğunun altını çizin.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229600" cy="1139825"/>
          </a:xfrm>
        </p:spPr>
        <p:txBody>
          <a:bodyPr/>
          <a:lstStyle/>
          <a:p>
            <a:r>
              <a:rPr lang="tr-TR" sz="5400" b="1">
                <a:solidFill>
                  <a:srgbClr val="FF0000"/>
                </a:solidFill>
              </a:rPr>
              <a:t>Teşekkürler....</a:t>
            </a:r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539750" y="2133600"/>
            <a:ext cx="7772400" cy="3324225"/>
            <a:chOff x="439" y="1338"/>
            <a:chExt cx="4896" cy="2094"/>
          </a:xfrm>
        </p:grpSpPr>
        <p:pic>
          <p:nvPicPr>
            <p:cNvPr id="54276" name="Picture 4" descr="npo0000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7" y="1338"/>
              <a:ext cx="3000" cy="2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439" y="1362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400" b="1">
                  <a:solidFill>
                    <a:schemeClr val="bg1"/>
                  </a:solidFill>
                </a:rPr>
                <a:t> </a:t>
              </a:r>
              <a:endParaRPr lang="en-US" sz="1400">
                <a:solidFill>
                  <a:schemeClr val="bg1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259263" cy="4968875"/>
          </a:xfrm>
        </p:spPr>
        <p:txBody>
          <a:bodyPr/>
          <a:lstStyle/>
          <a:p>
            <a:pPr>
              <a:buFontTx/>
              <a:buNone/>
            </a:pPr>
            <a:endParaRPr lang="tr-TR" sz="2800">
              <a:solidFill>
                <a:srgbClr val="0033CC"/>
              </a:solidFill>
            </a:endParaRPr>
          </a:p>
          <a:p>
            <a:pPr>
              <a:buFontTx/>
              <a:buNone/>
            </a:pPr>
            <a:r>
              <a:rPr lang="tr-TR" sz="2600">
                <a:solidFill>
                  <a:srgbClr val="0033CC"/>
                </a:solidFill>
              </a:rPr>
              <a:t>Güç ve baskı uygulayarak </a:t>
            </a:r>
          </a:p>
          <a:p>
            <a:pPr>
              <a:buFontTx/>
              <a:buNone/>
            </a:pPr>
            <a:r>
              <a:rPr lang="tr-TR" sz="2600">
                <a:solidFill>
                  <a:srgbClr val="0033CC"/>
                </a:solidFill>
              </a:rPr>
              <a:t>insanların bedensel ya da</a:t>
            </a:r>
          </a:p>
          <a:p>
            <a:pPr>
              <a:buFontTx/>
              <a:buNone/>
            </a:pPr>
            <a:r>
              <a:rPr lang="tr-TR" sz="2600">
                <a:solidFill>
                  <a:srgbClr val="0033CC"/>
                </a:solidFill>
              </a:rPr>
              <a:t>ruhsal açıdan zarar</a:t>
            </a:r>
          </a:p>
          <a:p>
            <a:pPr>
              <a:buFontTx/>
              <a:buNone/>
            </a:pPr>
            <a:r>
              <a:rPr lang="tr-TR" sz="2600">
                <a:solidFill>
                  <a:srgbClr val="0033CC"/>
                </a:solidFill>
              </a:rPr>
              <a:t>görmesine neden olan bireysel ya da toplu </a:t>
            </a:r>
          </a:p>
          <a:p>
            <a:pPr>
              <a:buFontTx/>
              <a:buNone/>
            </a:pPr>
            <a:r>
              <a:rPr lang="tr-TR" sz="2600">
                <a:solidFill>
                  <a:srgbClr val="0033CC"/>
                </a:solidFill>
              </a:rPr>
              <a:t>hareketlerin tümüdür.</a:t>
            </a:r>
          </a:p>
        </p:txBody>
      </p:sp>
      <p:pic>
        <p:nvPicPr>
          <p:cNvPr id="43013" name="Picture 5" descr="clip_image00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052513"/>
            <a:ext cx="3671888" cy="4968875"/>
          </a:xfrm>
          <a:noFill/>
          <a:ln/>
        </p:spPr>
      </p:pic>
      <p:sp>
        <p:nvSpPr>
          <p:cNvPr id="430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>
                <a:solidFill>
                  <a:srgbClr val="FF0000"/>
                </a:solidFill>
              </a:rPr>
              <a:t>Şiddet</a:t>
            </a:r>
            <a:br>
              <a:rPr lang="tr-TR" b="1" u="sng">
                <a:solidFill>
                  <a:srgbClr val="FF0000"/>
                </a:solidFill>
              </a:rPr>
            </a:br>
            <a:endParaRPr lang="tr-TR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00213"/>
            <a:ext cx="4249738" cy="4681537"/>
          </a:xfrm>
        </p:spPr>
        <p:txBody>
          <a:bodyPr/>
          <a:lstStyle/>
          <a:p>
            <a:pPr marL="533400" indent="-533400">
              <a:buClr>
                <a:srgbClr val="0033CC"/>
              </a:buClr>
              <a:buFont typeface="Wingdings" pitchFamily="2" charset="2"/>
              <a:buAutoNum type="arabicPeriod"/>
            </a:pPr>
            <a:r>
              <a:rPr lang="tr-TR" sz="2800">
                <a:solidFill>
                  <a:srgbClr val="FF0000"/>
                </a:solidFill>
              </a:rPr>
              <a:t>Biyolojik nedenler,</a:t>
            </a:r>
          </a:p>
          <a:p>
            <a:pPr marL="533400" indent="-533400">
              <a:buClr>
                <a:srgbClr val="0033CC"/>
              </a:buClr>
              <a:buFont typeface="Wingdings" pitchFamily="2" charset="2"/>
              <a:buAutoNum type="arabicPeriod"/>
            </a:pPr>
            <a:r>
              <a:rPr lang="tr-TR" sz="2800">
                <a:solidFill>
                  <a:srgbClr val="FF0000"/>
                </a:solidFill>
              </a:rPr>
              <a:t>Öğrenme yaşantısı ile ilgili nedenler,</a:t>
            </a:r>
          </a:p>
          <a:p>
            <a:pPr marL="533400" indent="-533400">
              <a:buClr>
                <a:srgbClr val="0033CC"/>
              </a:buClr>
              <a:buFont typeface="Wingdings" pitchFamily="2" charset="2"/>
              <a:buAutoNum type="arabicPeriod"/>
            </a:pPr>
            <a:r>
              <a:rPr lang="tr-TR" sz="2800">
                <a:solidFill>
                  <a:srgbClr val="FF0000"/>
                </a:solidFill>
              </a:rPr>
              <a:t>Toplumsal nedenler,</a:t>
            </a:r>
          </a:p>
          <a:p>
            <a:pPr marL="533400" indent="-533400">
              <a:buClr>
                <a:srgbClr val="0033CC"/>
              </a:buClr>
              <a:buFont typeface="Wingdings" pitchFamily="2" charset="2"/>
              <a:buAutoNum type="arabicPeriod"/>
            </a:pPr>
            <a:r>
              <a:rPr lang="tr-TR" sz="2800">
                <a:solidFill>
                  <a:srgbClr val="FF0000"/>
                </a:solidFill>
              </a:rPr>
              <a:t>Kişiler arası etkileşim ile ilgili nedenler.</a:t>
            </a:r>
          </a:p>
        </p:txBody>
      </p:sp>
      <p:pic>
        <p:nvPicPr>
          <p:cNvPr id="44037" name="Picture 5" descr="school_viole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700213"/>
            <a:ext cx="42481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b="1" u="sng">
                <a:solidFill>
                  <a:srgbClr val="0033CC"/>
                </a:solidFill>
              </a:rPr>
              <a:t>Şiddetin Nedenleri:</a:t>
            </a:r>
            <a:br>
              <a:rPr lang="tr-TR" sz="5400" b="1" u="sng">
                <a:solidFill>
                  <a:srgbClr val="0033CC"/>
                </a:solidFill>
              </a:rPr>
            </a:br>
            <a:endParaRPr lang="tr-TR" sz="5400" b="1" u="sng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Okul Zorbalığı Denildiğinde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/>
              <a:t>Tekme ya da tokat atma,</a:t>
            </a:r>
          </a:p>
          <a:p>
            <a:pPr>
              <a:lnSpc>
                <a:spcPct val="90000"/>
              </a:lnSpc>
            </a:pPr>
            <a:r>
              <a:rPr lang="tr-TR" sz="2800"/>
              <a:t>İtme, çekme, dürtme,</a:t>
            </a:r>
          </a:p>
          <a:p>
            <a:pPr>
              <a:lnSpc>
                <a:spcPct val="90000"/>
              </a:lnSpc>
            </a:pPr>
            <a:r>
              <a:rPr lang="tr-TR" sz="2800"/>
              <a:t>Dövme tehdidinde bulunma,</a:t>
            </a:r>
          </a:p>
          <a:p>
            <a:pPr>
              <a:lnSpc>
                <a:spcPct val="90000"/>
              </a:lnSpc>
            </a:pPr>
            <a:r>
              <a:rPr lang="tr-TR" sz="2800"/>
              <a:t>Korkutma,</a:t>
            </a:r>
          </a:p>
          <a:p>
            <a:pPr>
              <a:lnSpc>
                <a:spcPct val="90000"/>
              </a:lnSpc>
            </a:pPr>
            <a:r>
              <a:rPr lang="tr-TR" sz="2800"/>
              <a:t>Sözle sataşma, alay etme, dalga geçme, kızdırma,</a:t>
            </a:r>
          </a:p>
          <a:p>
            <a:pPr>
              <a:lnSpc>
                <a:spcPct val="90000"/>
              </a:lnSpc>
            </a:pPr>
            <a:r>
              <a:rPr lang="tr-TR" sz="2800"/>
              <a:t>Tacizde bulunma,</a:t>
            </a:r>
          </a:p>
          <a:p>
            <a:pPr>
              <a:lnSpc>
                <a:spcPct val="90000"/>
              </a:lnSpc>
            </a:pPr>
            <a:r>
              <a:rPr lang="tr-TR" sz="2800"/>
              <a:t>Küçük düşürme,</a:t>
            </a:r>
          </a:p>
          <a:p>
            <a:pPr>
              <a:lnSpc>
                <a:spcPct val="90000"/>
              </a:lnSpc>
            </a:pPr>
            <a:r>
              <a:rPr lang="tr-TR" sz="2800"/>
              <a:t>Ailesine hakaret etme,</a:t>
            </a:r>
          </a:p>
          <a:p>
            <a:pPr>
              <a:lnSpc>
                <a:spcPct val="90000"/>
              </a:lnSpc>
            </a:pPr>
            <a:endParaRPr lang="tr-TR" sz="2800"/>
          </a:p>
          <a:p>
            <a:pPr>
              <a:lnSpc>
                <a:spcPct val="90000"/>
              </a:lnSpc>
            </a:pPr>
            <a:endParaRPr lang="tr-TR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4824412"/>
          </a:xfrm>
        </p:spPr>
        <p:txBody>
          <a:bodyPr/>
          <a:lstStyle/>
          <a:p>
            <a:r>
              <a:rPr lang="tr-TR" sz="2800"/>
              <a:t>Kişi hakkında çeşitli yerlere çeşitli sözler yazma,</a:t>
            </a:r>
          </a:p>
          <a:p>
            <a:r>
              <a:rPr lang="tr-TR" sz="2800"/>
              <a:t>Hoşa gitmeyen isim takma,</a:t>
            </a:r>
          </a:p>
          <a:p>
            <a:r>
              <a:rPr lang="tr-TR" sz="2800"/>
              <a:t>Söylenti çıkarıp yayma,</a:t>
            </a:r>
          </a:p>
          <a:p>
            <a:r>
              <a:rPr lang="tr-TR" sz="2800"/>
              <a:t>Arkadaş grubundan dışlayarak yalnız bırakma, oyun ve diğer etkinliklere almama ve engel olma,</a:t>
            </a:r>
          </a:p>
          <a:p>
            <a:r>
              <a:rPr lang="tr-TR" sz="2800"/>
              <a:t>Karşındakinin kendini kötü hissetmesine neden olacak sözler söyleme.</a:t>
            </a:r>
          </a:p>
          <a:p>
            <a:endParaRPr lang="tr-TR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r>
              <a:rPr lang="tr-TR" sz="60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Şiddet fizikseldir. Zorbalık ise fiziksel olduğu gibi sözel de olabilir.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>
                <a:solidFill>
                  <a:srgbClr val="0066FF"/>
                </a:solidFill>
              </a:rPr>
              <a:t>Okul Şiddeti Denildiğinde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800"/>
              <a:t>Tehdit,</a:t>
            </a:r>
          </a:p>
          <a:p>
            <a:pPr>
              <a:lnSpc>
                <a:spcPct val="80000"/>
              </a:lnSpc>
            </a:pPr>
            <a:r>
              <a:rPr lang="tr-TR" sz="2800"/>
              <a:t>Hırsızlık,</a:t>
            </a:r>
          </a:p>
          <a:p>
            <a:pPr>
              <a:lnSpc>
                <a:spcPct val="80000"/>
              </a:lnSpc>
            </a:pPr>
            <a:r>
              <a:rPr lang="tr-TR" sz="2800"/>
              <a:t>Zorbalık,</a:t>
            </a:r>
          </a:p>
          <a:p>
            <a:pPr>
              <a:lnSpc>
                <a:spcPct val="80000"/>
              </a:lnSpc>
            </a:pPr>
            <a:r>
              <a:rPr lang="tr-TR" sz="2800"/>
              <a:t>Cinsel saldırı,</a:t>
            </a:r>
          </a:p>
          <a:p>
            <a:pPr>
              <a:lnSpc>
                <a:spcPct val="80000"/>
              </a:lnSpc>
            </a:pPr>
            <a:r>
              <a:rPr lang="tr-TR" sz="2800"/>
              <a:t>Silah taşıma,</a:t>
            </a:r>
          </a:p>
          <a:p>
            <a:pPr>
              <a:lnSpc>
                <a:spcPct val="80000"/>
              </a:lnSpc>
            </a:pPr>
            <a:r>
              <a:rPr lang="tr-TR" sz="2800"/>
              <a:t>Kavga saldırı,</a:t>
            </a:r>
          </a:p>
          <a:p>
            <a:pPr>
              <a:lnSpc>
                <a:spcPct val="80000"/>
              </a:lnSpc>
            </a:pPr>
            <a:r>
              <a:rPr lang="tr-TR" sz="2800"/>
              <a:t>Silah kullanma,</a:t>
            </a:r>
          </a:p>
          <a:p>
            <a:pPr>
              <a:lnSpc>
                <a:spcPct val="80000"/>
              </a:lnSpc>
            </a:pPr>
            <a:r>
              <a:rPr lang="tr-TR" sz="2800"/>
              <a:t>Grup veya çete saldırıları,</a:t>
            </a:r>
          </a:p>
          <a:p>
            <a:pPr>
              <a:lnSpc>
                <a:spcPct val="80000"/>
              </a:lnSpc>
            </a:pPr>
            <a:r>
              <a:rPr lang="tr-TR" sz="2800"/>
              <a:t>Haraca kesme, para sızdırma amacıyla tehditler kullanma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u="sng">
                <a:solidFill>
                  <a:srgbClr val="0066FF"/>
                </a:solidFill>
              </a:rPr>
              <a:t>Hangi Öğrenci Şiddete Başvurur?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800"/>
              <a:t>Akran baskısına karşı koyamayan,</a:t>
            </a:r>
          </a:p>
          <a:p>
            <a:pPr>
              <a:lnSpc>
                <a:spcPct val="90000"/>
              </a:lnSpc>
            </a:pPr>
            <a:r>
              <a:rPr lang="tr-TR" sz="2800"/>
              <a:t>çete kavgalarının bir parçası olan,</a:t>
            </a:r>
          </a:p>
          <a:p>
            <a:pPr>
              <a:lnSpc>
                <a:spcPct val="90000"/>
              </a:lnSpc>
            </a:pPr>
            <a:r>
              <a:rPr lang="tr-TR" sz="2800"/>
              <a:t>Gururuna yenik düşen,</a:t>
            </a:r>
          </a:p>
          <a:p>
            <a:pPr>
              <a:lnSpc>
                <a:spcPct val="90000"/>
              </a:lnSpc>
            </a:pPr>
            <a:r>
              <a:rPr lang="tr-TR" sz="2800"/>
              <a:t>Saygı kazanma ihtiyacını bu yalla karşılamaya çalışan,</a:t>
            </a:r>
          </a:p>
          <a:p>
            <a:pPr>
              <a:lnSpc>
                <a:spcPct val="90000"/>
              </a:lnSpc>
            </a:pPr>
            <a:r>
              <a:rPr lang="tr-TR" sz="2800"/>
              <a:t>İntikam almak isteyen,</a:t>
            </a:r>
          </a:p>
          <a:p>
            <a:pPr>
              <a:lnSpc>
                <a:spcPct val="90000"/>
              </a:lnSpc>
            </a:pPr>
            <a:r>
              <a:rPr lang="tr-TR" sz="2800"/>
              <a:t>Çaresizlik yaşayan,</a:t>
            </a:r>
          </a:p>
          <a:p>
            <a:pPr>
              <a:lnSpc>
                <a:spcPct val="90000"/>
              </a:lnSpc>
            </a:pPr>
            <a:r>
              <a:rPr lang="tr-TR" sz="2800"/>
              <a:t>Alkol veya diğer uyuşturucu maddeleri kullanan,</a:t>
            </a:r>
          </a:p>
          <a:p>
            <a:pPr>
              <a:lnSpc>
                <a:spcPct val="90000"/>
              </a:lnSpc>
            </a:pPr>
            <a:r>
              <a:rPr lang="tr-TR" sz="2800"/>
              <a:t>Kendini savunmaya çalışan.</a:t>
            </a:r>
          </a:p>
          <a:p>
            <a:pPr>
              <a:lnSpc>
                <a:spcPct val="90000"/>
              </a:lnSpc>
            </a:pPr>
            <a:endParaRPr lang="tr-TR" sz="2800"/>
          </a:p>
          <a:p>
            <a:pPr>
              <a:lnSpc>
                <a:spcPct val="90000"/>
              </a:lnSpc>
            </a:pPr>
            <a:endParaRPr lang="tr-TR" sz="2800"/>
          </a:p>
          <a:p>
            <a:pPr>
              <a:lnSpc>
                <a:spcPct val="90000"/>
              </a:lnSpc>
            </a:pPr>
            <a:endParaRPr lang="tr-TR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770</Words>
  <Application>Microsoft Office PowerPoint</Application>
  <PresentationFormat>Ekran Gösterisi (4:3)</PresentationFormat>
  <Paragraphs>199</Paragraphs>
  <Slides>27</Slides>
  <Notes>27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0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Comic Sans MS</vt:lpstr>
      <vt:lpstr>Wingdings</vt:lpstr>
      <vt:lpstr>Times New Roman</vt:lpstr>
      <vt:lpstr>Varsayılan Tasarım</vt:lpstr>
      <vt:lpstr>Okullarda Suç  ve  Şiddeti Önleme</vt:lpstr>
      <vt:lpstr>Dünya Sağlık Örgütü’nün  “Şiddet” Tanımı:</vt:lpstr>
      <vt:lpstr>Şiddet </vt:lpstr>
      <vt:lpstr>Şiddetin Nedenleri: </vt:lpstr>
      <vt:lpstr>Okul Zorbalığı Denildiğinde</vt:lpstr>
      <vt:lpstr>Slayt 6</vt:lpstr>
      <vt:lpstr>Şiddet fizikseldir. Zorbalık ise fiziksel olduğu gibi sözel de olabilir.</vt:lpstr>
      <vt:lpstr>Okul Şiddeti Denildiğinde</vt:lpstr>
      <vt:lpstr>Hangi Öğrenci Şiddete Başvurur?</vt:lpstr>
      <vt:lpstr>Şiddet ve Zorbalığın Erken Belirtileri</vt:lpstr>
      <vt:lpstr>UNUTMAYALIM!</vt:lpstr>
      <vt:lpstr>Şiddet ve Zorbalığı Tercih Eden Öğrencilerin Özellikleri</vt:lpstr>
      <vt:lpstr>Şiddet ve Zorbalığı Tercih Eden Öğrencilerin Özellikleri</vt:lpstr>
      <vt:lpstr>İlişki problemleri: </vt:lpstr>
      <vt:lpstr>Hangi Öğrenciler  Şiddete Maruz Kalır</vt:lpstr>
      <vt:lpstr>Okul şiddeti birdenbire olmaz. Çoğu kez aynı kısır döngü tekrarlar.</vt:lpstr>
      <vt:lpstr>Okul da Şiddet Nerelerde Olabilir?</vt:lpstr>
      <vt:lpstr>Sonuçları</vt:lpstr>
      <vt:lpstr>OKULDA ŞİDDETİ ÖNLEME</vt:lpstr>
      <vt:lpstr>Okulda Şiddeti Önleme Etkili İletişimle Başlar</vt:lpstr>
      <vt:lpstr>Slayt 21</vt:lpstr>
      <vt:lpstr>Okulda Şiddeti Önlemede Herkes Sorumludur</vt:lpstr>
      <vt:lpstr>Okul Yönetimi Ne Yapabilir</vt:lpstr>
      <vt:lpstr>Temel Önleme</vt:lpstr>
      <vt:lpstr>Sosyal Beceri Programları</vt:lpstr>
      <vt:lpstr>Slayt 26</vt:lpstr>
      <vt:lpstr>Teşekkürler....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omer</dc:creator>
  <cp:lastModifiedBy>aidata1</cp:lastModifiedBy>
  <cp:revision>6</cp:revision>
  <dcterms:created xsi:type="dcterms:W3CDTF">2006-04-27T12:17:28Z</dcterms:created>
  <dcterms:modified xsi:type="dcterms:W3CDTF">2019-03-29T07:50:05Z</dcterms:modified>
</cp:coreProperties>
</file>