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4" r:id="rId3"/>
    <p:sldMasterId id="2147483664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</p:sldMasterIdLst>
  <p:notesMasterIdLst>
    <p:notesMasterId r:id="rId46"/>
  </p:notesMasterIdLst>
  <p:sldIdLst>
    <p:sldId id="295" r:id="rId11"/>
    <p:sldId id="301" r:id="rId12"/>
    <p:sldId id="290" r:id="rId13"/>
    <p:sldId id="292" r:id="rId14"/>
    <p:sldId id="298" r:id="rId15"/>
    <p:sldId id="300" r:id="rId16"/>
    <p:sldId id="302" r:id="rId17"/>
    <p:sldId id="294" r:id="rId18"/>
    <p:sldId id="304" r:id="rId19"/>
    <p:sldId id="291" r:id="rId20"/>
    <p:sldId id="268" r:id="rId21"/>
    <p:sldId id="299" r:id="rId22"/>
    <p:sldId id="269" r:id="rId23"/>
    <p:sldId id="303" r:id="rId24"/>
    <p:sldId id="272" r:id="rId25"/>
    <p:sldId id="273" r:id="rId26"/>
    <p:sldId id="275" r:id="rId27"/>
    <p:sldId id="277" r:id="rId28"/>
    <p:sldId id="305" r:id="rId29"/>
    <p:sldId id="307" r:id="rId30"/>
    <p:sldId id="263" r:id="rId31"/>
    <p:sldId id="265" r:id="rId32"/>
    <p:sldId id="258" r:id="rId33"/>
    <p:sldId id="259" r:id="rId34"/>
    <p:sldId id="260" r:id="rId35"/>
    <p:sldId id="261" r:id="rId36"/>
    <p:sldId id="280" r:id="rId37"/>
    <p:sldId id="281" r:id="rId38"/>
    <p:sldId id="282" r:id="rId39"/>
    <p:sldId id="283" r:id="rId40"/>
    <p:sldId id="286" r:id="rId41"/>
    <p:sldId id="287" r:id="rId42"/>
    <p:sldId id="288" r:id="rId43"/>
    <p:sldId id="296" r:id="rId44"/>
    <p:sldId id="306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0000"/>
    <a:srgbClr val="0066FF"/>
    <a:srgbClr val="00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47" autoAdjust="0"/>
    <p:restoredTop sz="94667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2252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225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1DB76C5-F2CD-46E2-B841-429E88A46464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79D806-6EF2-41F9-9205-4B256A62A1E6}" type="slidenum">
              <a:rPr lang="tr-TR"/>
              <a:pPr/>
              <a:t>‹#›</a:t>
            </a:fld>
            <a:endParaRPr lang="tr-TR"/>
          </a:p>
        </p:txBody>
      </p:sp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916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6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6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4916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916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16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16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16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16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4917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917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7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7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4917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917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17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17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17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17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4918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918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F742A-59EE-4C0A-88A9-DCD23F4E87E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1BB0B-ED3D-4193-B084-8E8FEC7A59C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BA33A-BF28-4532-A7C5-B217CEAAF4A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20F0B-1A1F-4CF0-B738-119CCB7F4F3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FBA09-DC71-4D11-8601-CDCF2999C74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50BBD-BA74-4973-AAE6-10A2C075830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0AEB4-2C08-4EB9-8650-A3052A55A43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828A0-C868-4C5E-9512-C7B17A34597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E4049-8F2E-4D46-85D1-C81ED19D8FB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627C-B340-4E1E-AC18-EACB1A247E5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CED5-1915-4830-9930-FBEEB0807F9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2D93F-D7D0-4918-8A4B-624C1FBF47A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2476D0-1245-4BA7-BDFB-78A1007A5E5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5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8125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125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812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C2AA3D-5A68-4617-B99E-66A19B7BD5A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F9FD4-3CCF-4BDC-BB56-FBD2CC8C286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7A4ED-8CC2-45A5-9070-64014834D1C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144D7-23F1-4FE6-88B1-1DE96BB70A1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32D99-0CD1-4576-8002-003E9B43C3A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18117-28CE-4DF6-927A-1551AC94ED1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82EE3-863F-4D8E-83F4-D7BABC822D8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163EF-C02C-4514-80D9-1CE1872D0BA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32DE8-7ACF-4F88-8E3E-9D3F800A836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E2D08-2927-4405-BF1D-AFB257C4D8F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A5597-766B-40CC-A4B2-6DFD8592D79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F62A5-480B-4120-8B23-C74162C63A7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3929789-073A-4588-A2D1-D95F7622A9A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F862-DDA4-41A9-876A-F562E6BBD3D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8801C-DF22-40AF-AF21-B176EDF8EE0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1B512-28DB-4447-B3C4-30B5C535C68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2BFF4-9951-4E1F-986E-1BA0EF127FD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A3BCE-8613-4769-91CC-948B7367AEE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123A3-30DB-4564-9945-9D08F3E71E9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D9E7B-777C-48D3-A834-4F29EAA6E3D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826CB-79EA-42CD-84E6-89C778A37A4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2D727-1396-45BE-89ED-C6B98991E28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1A4B5-ED82-430C-9768-684516524C4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1A7BF-B85C-4F72-8D60-3DF72DB69BE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6A1A9D-F924-47CE-A26E-D09797CE064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19CA7B-3F0E-4461-BCFA-CA4CC8063AA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1FDA21-D9F4-4D86-A50B-901355BD385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tr-TR" altLang="en-US"/>
              <a:t>Asıl başlık stili için tıklatın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tr-TR" altLang="en-US"/>
              <a:t>Asıl alt başlık stilini düzenlemek için tıklatın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FEBB15-2208-41F6-A7D8-C1A418CEE7DF}" type="slidenum">
              <a:rPr lang="tr-TR" altLang="en-US"/>
              <a:pPr/>
              <a:t>‹#›</a:t>
            </a:fld>
            <a:endParaRPr lang="tr-TR" altLang="en-US"/>
          </a:p>
        </p:txBody>
      </p:sp>
      <p:grpSp>
        <p:nvGrpSpPr>
          <p:cNvPr id="5632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5632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3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3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3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3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3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3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3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3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3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3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4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4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4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4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4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4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4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4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4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4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5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5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5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5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5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5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5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5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5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635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63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44CED-0D92-405D-A677-C0725335CD59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44B58-5A6F-43E1-AD32-A953FE802AA0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DDCA1-F93A-4BC8-9348-FE0C97A286F6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7AEA3-CE35-4491-9143-4F2ADC6D893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BF1B6-15B6-4548-A24A-859CA78C2584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0BA06-374A-40FE-AF88-B727F077281F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4A19B-2794-4DA0-85E4-96E031B10538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F7B69-E7EB-42F4-B641-7AC8BBABD981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D3715-456F-4848-AE86-F09053348EA2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DCF53-5F21-4B3D-A484-19304DF768D3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B29FC-11E7-4B7E-A83C-AE4FA73E2C90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5DE2158-111B-4C83-BBC8-9CC2D40E33C8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942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tr-TR" sz="2400">
                <a:latin typeface="Times New Roman" pitchFamily="18" charset="0"/>
              </a:endParaRPr>
            </a:p>
          </p:txBody>
        </p:sp>
        <p:sp>
          <p:nvSpPr>
            <p:cNvPr id="9421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tr-TR" sz="2400">
                <a:latin typeface="Times New Roman" pitchFamily="18" charset="0"/>
              </a:endParaRPr>
            </a:p>
          </p:txBody>
        </p:sp>
      </p:grpSp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9421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421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942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9421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tr-TR"/>
          </a:p>
        </p:txBody>
      </p:sp>
      <p:sp>
        <p:nvSpPr>
          <p:cNvPr id="9421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6E76EEA7-E37A-44CD-B12F-2C7324ED80C4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9422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EBBB0-D519-4248-8B28-1060CD0C7A5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A6C07-E423-4253-919A-5CD2E41F33A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8E459-4D8A-4F3C-8153-38EC1A3DB0D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8DD54-FA90-41CB-8254-F1B718181A3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669FC-140E-41D9-A1FB-F32D9111581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E5781-776B-4907-87F4-845A8618AEA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15599-7E24-41A1-98CF-507324FF047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0B012-476D-44E1-BDD3-46325CF37D9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ED9DB-C8D3-4783-B14A-0F1E1BCFBC8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4A314-98BB-47DC-85AD-2D7B11869A8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8DBCE-8DD4-4D33-B3BD-E2A841F8E41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58AE2B58-6E72-4805-BCCA-454550FDCFC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B1C41-D383-4BC8-B222-49E89BEEEA7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15565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5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5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5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5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5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5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5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5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6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6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6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6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6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6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6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6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6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6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7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7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7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7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7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7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7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7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7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7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8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8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8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latin typeface="Arial" charset="0"/>
              </a:endParaRPr>
            </a:p>
          </p:txBody>
        </p:sp>
        <p:sp>
          <p:nvSpPr>
            <p:cNvPr id="15568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68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68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68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68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68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68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69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69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69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69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69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69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69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69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69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69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0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0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0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0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0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0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0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0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0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0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1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1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1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1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1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1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1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1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1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1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2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2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2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2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2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2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2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2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2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2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3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3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3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3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3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3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3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3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3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3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4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4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4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4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4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4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4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4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4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4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5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5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5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5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5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5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5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5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5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5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6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6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6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6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6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6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6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6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6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6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7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7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7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7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7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7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7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7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7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7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8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8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8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8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8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8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8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8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8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8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9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9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9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9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9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9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9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9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9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79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0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0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0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0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0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0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0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0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0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0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1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1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1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1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1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1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1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1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1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1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2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2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2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2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2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2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2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2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2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2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3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3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3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3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3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3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3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3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3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3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4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4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4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4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4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4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4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4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4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4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5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5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5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5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5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5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5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5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5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5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6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6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6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6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6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586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586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5586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5586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5586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5587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A4E3A7-5C58-4F95-BD7B-87B3230B624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A780A-6E3F-462B-99A6-6FE901C6BB2A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98DB78-C13B-443E-A258-686D9C1BFD79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97CA3E-A684-4A18-9E62-725F788DB29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C73EE5-4927-4E92-80C4-04E4BAF9929B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E502AD-230B-4458-96A0-A9133F3ABD72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A80F22-2227-453D-AE0F-7406513130DF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53764F-54F1-4508-B720-591299596740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B713FF-FC64-44E3-A8D2-2E0E56E2378E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2B97E4-505B-446D-A533-04139E5CDB9F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938EE-BDF0-4AF2-A3B6-5A69BF7D03F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BEF163-F9C9-4449-B6E8-6C66E3FECB10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AE7FD6C-CAF2-4A63-B461-6AFC5713EAE5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tr-TR" altLang="en-US"/>
              <a:t>Asıl başlık stili için tıklatın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tr-TR" altLang="en-US"/>
              <a:t>Asıl alt başlık stilini düzenlemek için tıklatın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2DAA85-0E8D-41C5-87A8-905BF24E189E}" type="slidenum">
              <a:rPr lang="tr-TR" altLang="en-US"/>
              <a:pPr/>
              <a:t>‹#›</a:t>
            </a:fld>
            <a:endParaRPr lang="tr-TR" altLang="en-US"/>
          </a:p>
        </p:txBody>
      </p:sp>
      <p:sp>
        <p:nvSpPr>
          <p:cNvPr id="16077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258FB-84E4-437A-8F07-F28FB6364D61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0E2A4-6555-43E8-BD26-1F32109E7131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89610-B0F0-4F7B-858D-992E3E65E585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EE71A-9AB0-4D95-94C9-BF7096A23915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2AEFA-3315-43D9-B044-414FFBAF524D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DC30E-E26E-4711-A5E4-5198A578A722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CB935-8180-477C-8C0B-0369DC115455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3239-DD95-4608-B622-F2F6CAFD7C8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ADE1B-7CA3-46E7-AE82-94840CB237AD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AB369-7750-46F9-BAC3-77871BA08FD6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DC318-8E52-4119-A048-30175766DC7C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7E31D0D-DE83-47F3-8F5B-017CE9615D2B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0C708BB-5B91-4235-8D66-1F1AD1E483C0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6691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1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6691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16691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6691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16692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6692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692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692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692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692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6692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6692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6692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2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3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3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3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693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669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669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66936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693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52A44D-BF70-46CE-899A-8C19C2E7E640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66938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00B85-CE4E-4ACB-855D-6196434E133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BED52-9C4B-423B-9A49-723D1F30008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A11D3-996B-47C3-A4E9-9D7278158E2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EF14F-B07C-4106-B27F-44AAB38D910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CB9D1-2F2D-4915-906B-648B753C3D9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F56B9-0383-4337-AD3B-BDB2104FEB7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4482-7BB3-49E6-9B34-58F9CFBDD5F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6050B-7F37-4481-A517-E54D1E28172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C403C-47EC-41E1-BE07-C2D957EDA6E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DB29B-AFDD-406B-92EF-C1D1E93346E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FB3DA-8244-4CDB-8AA1-B6626BBF456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6E0069C-CC62-49A3-9091-10395FDADDB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7408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563C8B-8831-44F3-A7CE-8C3C3E210195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8C1CC-F0CD-4269-AE63-13059B29198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940F6-11D3-43C3-8AC0-ED8463F1DB5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2091B-FB00-44E8-887D-63F621EFEE4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4F90-3669-4B6D-98C0-CE6BE372BA1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746A0-61A1-470F-BD62-0BBFEF47B11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19748-D3EE-4E88-AADB-E4F88BBBC5E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A913B-0A89-45B2-A692-D21E231640E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48D44-D938-4673-8D2A-78B8A23B2B5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3F86C-9F78-429F-B313-BE1274E2548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79ABC-93AA-4C71-9151-82C4B9C5C59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7F877-B1BB-4FE8-B41E-F4426E9F6C7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6EB93C-358F-4294-82D6-68D21A950ED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7817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7818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7818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7818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7818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7818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7818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818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818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781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781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7819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17819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17819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B9393A-5BA3-400C-84AB-06606741BE9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492FF04-F556-4161-B027-533270184393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4813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813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4813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813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14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14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14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14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14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14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14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14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4814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814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815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5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5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4815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15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15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4815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815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5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5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6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6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6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6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6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grpSp>
        <p:nvGrpSpPr>
          <p:cNvPr id="4816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816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16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816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816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817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4817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817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7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7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7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7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7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7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7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sp>
          <p:nvSpPr>
            <p:cNvPr id="4818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802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022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802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1802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7B6C5B9-282F-4DFC-AC25-07E02FE9C421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91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E0C9896-6041-44A4-AFCC-5D2FA7A2E702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81" r:id="rId12"/>
    <p:sldLayoutId id="2147483782" r:id="rId13"/>
    <p:sldLayoutId id="2147483792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tr-TR" alt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tr-TR" alt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87859CD4-139A-4B14-BEF3-F097D54BE9CF}" type="slidenum">
              <a:rPr lang="tr-TR" altLang="en-US"/>
              <a:pPr/>
              <a:t>‹#›</a:t>
            </a:fld>
            <a:endParaRPr lang="tr-TR" altLang="en-US"/>
          </a:p>
        </p:txBody>
      </p:sp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53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53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83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9318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9318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318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tr-TR"/>
              </a:p>
            </p:txBody>
          </p:sp>
        </p:grpSp>
        <p:grpSp>
          <p:nvGrpSpPr>
            <p:cNvPr id="9319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9319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319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sp>
        <p:nvSpPr>
          <p:cNvPr id="9319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931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B26CC0E4-E893-406F-9935-A2707639184D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85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5462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2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2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3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3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3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3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3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3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3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3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3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4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4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4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4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4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4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4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4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4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4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5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5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5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5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5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5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5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5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5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465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6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6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6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6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6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6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6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6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6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6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7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7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7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7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7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7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7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7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7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7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8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8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8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8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8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8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8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8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8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8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9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9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9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9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9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9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9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9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9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69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0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0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0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0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0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0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0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0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0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0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1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1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1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1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1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1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1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1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1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1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2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2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2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2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2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2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2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2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2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2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3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3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3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3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3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3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3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3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3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3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4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4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4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4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4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4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4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4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4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4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5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5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5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5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5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5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5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5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5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5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6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6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6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6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6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6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6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6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6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6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7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7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7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7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7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7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7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7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7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7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8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8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8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8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8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8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8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8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8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8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9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9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9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9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9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9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9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9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9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79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0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0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0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0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0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0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0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0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0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0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1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1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1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1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1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1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1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1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1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1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2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2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2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2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2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2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2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2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2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2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3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3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3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3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3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3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3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3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3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3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4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484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484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39A1DFB-B99E-4482-9DB6-D8E877C02BB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5484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15484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15484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484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86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tr-TR" alt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tr-TR" altLang="en-US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C3EB08FE-BAF6-43BB-A2B5-7C40E60149C4}" type="slidenum">
              <a:rPr lang="tr-TR" altLang="en-US"/>
              <a:pPr/>
              <a:t>‹#›</a:t>
            </a:fld>
            <a:endParaRPr lang="tr-TR" altLang="en-US"/>
          </a:p>
        </p:txBody>
      </p:sp>
      <p:sp>
        <p:nvSpPr>
          <p:cNvPr id="1597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84" r:id="rId12"/>
    <p:sldLayoutId id="2147483788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589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8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6589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16589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658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16589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6589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589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589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590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590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659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6590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6590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0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0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0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0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590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659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6591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659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1659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1659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417E226-D578-420F-949B-6CA7A1F16C2E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165995F-6221-488E-B3DE-A7F8726C1EE7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89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r-TR" sz="2400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r-TR" sz="240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r-TR" sz="2400"/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r-TR" sz="2400"/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r-TR" sz="2400"/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r-TR" sz="2400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r-TR" sz="2400"/>
          </a:p>
        </p:txBody>
      </p:sp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771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771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771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771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6A422B-0577-4E0D-96A1-1BA7B8A6C342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90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9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loadtr.com/384144-avatar7.htm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569325" cy="936625"/>
          </a:xfrm>
        </p:spPr>
        <p:txBody>
          <a:bodyPr/>
          <a:lstStyle/>
          <a:p>
            <a:r>
              <a:rPr lang="tr-TR" sz="3200" b="1">
                <a:solidFill>
                  <a:srgbClr val="FFFF00"/>
                </a:solidFill>
                <a:latin typeface="Arial" charset="0"/>
              </a:rPr>
              <a:t>KİTAP VE OKUMA </a:t>
            </a:r>
            <a:br>
              <a:rPr lang="tr-TR" sz="3200" b="1">
                <a:solidFill>
                  <a:srgbClr val="FFFF00"/>
                </a:solidFill>
                <a:latin typeface="Arial" charset="0"/>
              </a:rPr>
            </a:br>
            <a:r>
              <a:rPr lang="tr-TR" sz="3200" b="1">
                <a:solidFill>
                  <a:srgbClr val="FFFF00"/>
                </a:solidFill>
                <a:latin typeface="Arial" charset="0"/>
              </a:rPr>
              <a:t>SEVGİSİ ÜZERİNE…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4479925"/>
          </a:xfrm>
        </p:spPr>
        <p:txBody>
          <a:bodyPr/>
          <a:lstStyle/>
          <a:p>
            <a:pPr algn="ctr"/>
            <a:endParaRPr lang="tr-TR" b="1" dirty="0">
              <a:latin typeface="Arial Black" pitchFamily="34" charset="0"/>
            </a:endParaRPr>
          </a:p>
          <a:p>
            <a:pPr algn="ctr"/>
            <a:endParaRPr lang="tr-TR" sz="2000" b="1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tr-TR" sz="2000" b="1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tr-TR" sz="2000" b="1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tr-TR" sz="2000" b="1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tr-TR" sz="2000" b="1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tr-TR" sz="2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32453" name="Picture 5" descr="0-6-yas-kit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773238"/>
            <a:ext cx="3609975" cy="2667000"/>
          </a:xfrm>
          <a:prstGeom prst="rect">
            <a:avLst/>
          </a:prstGeom>
          <a:noFill/>
        </p:spPr>
      </p:pic>
      <p:pic>
        <p:nvPicPr>
          <p:cNvPr id="232455" name="Picture 7" descr="ANd9GcRVz85Is-J-uUkizZ_VpFxTm4QKkWOdmRmqeDJ0P6DVL6GBsrfAV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73238"/>
            <a:ext cx="3600450" cy="2663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5113338" cy="1209675"/>
          </a:xfrm>
        </p:spPr>
        <p:txBody>
          <a:bodyPr/>
          <a:lstStyle/>
          <a:p>
            <a:r>
              <a:rPr lang="tr-TR" sz="3600"/>
              <a:t/>
            </a:r>
            <a:br>
              <a:rPr lang="tr-TR" sz="3600"/>
            </a:br>
            <a:r>
              <a:rPr lang="tr-TR" sz="3600"/>
              <a:t>-</a:t>
            </a:r>
            <a:r>
              <a:rPr lang="tr-TR" sz="2800"/>
              <a:t>1995-</a:t>
            </a:r>
            <a:r>
              <a:rPr lang="tr-TR" sz="3600"/>
              <a:t> </a:t>
            </a:r>
            <a:r>
              <a:rPr lang="tr-TR" sz="2800" b="1"/>
              <a:t>KAÇ KİŞİ NE KADAR GAZETE OKUYOR?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897438" cy="4924425"/>
          </a:xfrm>
        </p:spPr>
        <p:txBody>
          <a:bodyPr/>
          <a:lstStyle/>
          <a:p>
            <a:pPr>
              <a:buFontTx/>
              <a:buNone/>
            </a:pPr>
            <a:endParaRPr lang="tr-TR" sz="2800" b="1"/>
          </a:p>
          <a:p>
            <a:pPr>
              <a:buFontTx/>
              <a:buNone/>
            </a:pPr>
            <a:r>
              <a:rPr lang="tr-TR" sz="2800" b="1"/>
              <a:t>1000 NORVEÇLİDEN:.. 558’İ</a:t>
            </a:r>
          </a:p>
          <a:p>
            <a:pPr>
              <a:buFontTx/>
              <a:buNone/>
            </a:pPr>
            <a:r>
              <a:rPr lang="tr-TR" sz="2800" b="1"/>
              <a:t>1000 JAPONDAN:….. 557’Sİ</a:t>
            </a:r>
          </a:p>
          <a:p>
            <a:pPr>
              <a:buFontTx/>
              <a:buNone/>
            </a:pPr>
            <a:r>
              <a:rPr lang="tr-TR" sz="2800" b="1"/>
              <a:t>1000 FİNLİDEN:……… 445’İ</a:t>
            </a:r>
          </a:p>
          <a:p>
            <a:pPr>
              <a:buFontTx/>
              <a:buNone/>
            </a:pPr>
            <a:r>
              <a:rPr lang="tr-TR" sz="2800" b="1"/>
              <a:t>1000 İSVEÇLİDEN:…. 430’U</a:t>
            </a:r>
          </a:p>
          <a:p>
            <a:pPr>
              <a:buFontTx/>
              <a:buNone/>
            </a:pPr>
            <a:r>
              <a:rPr lang="tr-TR" sz="2800" b="1"/>
              <a:t>1000 TÜRKTEN:………. 61’İ</a:t>
            </a:r>
          </a:p>
        </p:txBody>
      </p:sp>
      <p:graphicFrame>
        <p:nvGraphicFramePr>
          <p:cNvPr id="227336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5508625" y="765175"/>
          <a:ext cx="3167063" cy="1828800"/>
        </p:xfrm>
        <a:graphic>
          <a:graphicData uri="http://schemas.openxmlformats.org/presentationml/2006/ole">
            <p:oleObj spid="_x0000_s227336" name="Klip" r:id="rId5" imgW="2724120" imgH="1828800" progId="MS_ClipArt_Gallery.2">
              <p:embed/>
            </p:oleObj>
          </a:graphicData>
        </a:graphic>
      </p:graphicFrame>
      <p:graphicFrame>
        <p:nvGraphicFramePr>
          <p:cNvPr id="227337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5735638" y="3141663"/>
          <a:ext cx="3157537" cy="3455987"/>
        </p:xfrm>
        <a:graphic>
          <a:graphicData uri="http://schemas.openxmlformats.org/presentationml/2006/ole">
            <p:oleObj spid="_x0000_s227337" name="Klip" r:id="rId6" imgW="3192120" imgH="3749400" progId="MS_ClipArt_Gallery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LA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ATLAM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r>
              <a:rPr lang="tr-TR" sz="2800" b="1">
                <a:solidFill>
                  <a:schemeClr val="accent1"/>
                </a:solidFill>
              </a:rPr>
              <a:t>EVİNİZDE MUTLAKA BİR KİTAPLIĞINIZ OLSUN!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1275" y="1600200"/>
            <a:ext cx="5041900" cy="2765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tr-TR" sz="2800"/>
          </a:p>
          <a:p>
            <a:pPr>
              <a:lnSpc>
                <a:spcPct val="90000"/>
              </a:lnSpc>
              <a:buFontTx/>
              <a:buNone/>
            </a:pPr>
            <a:r>
              <a:rPr lang="tr-TR" sz="4400">
                <a:solidFill>
                  <a:schemeClr val="bg1"/>
                </a:solidFill>
              </a:rPr>
              <a:t>“</a:t>
            </a:r>
            <a:r>
              <a:rPr lang="tr-TR" sz="4400" b="1">
                <a:solidFill>
                  <a:schemeClr val="bg1"/>
                </a:solidFill>
              </a:rPr>
              <a:t>Her kitaplık, bir cezaevi kapatır.”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tr-TR" sz="1800">
                <a:solidFill>
                  <a:schemeClr val="bg1"/>
                </a:solidFill>
              </a:rPr>
              <a:t>                                               </a:t>
            </a:r>
            <a:r>
              <a:rPr lang="tr-TR" sz="3200" b="1">
                <a:solidFill>
                  <a:srgbClr val="FFFF00"/>
                </a:solidFill>
              </a:rPr>
              <a:t>Seneca</a:t>
            </a:r>
          </a:p>
        </p:txBody>
      </p:sp>
      <p:pic>
        <p:nvPicPr>
          <p:cNvPr id="22532" name="Picture 4" descr="bs00256_[1]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700213"/>
            <a:ext cx="3155950" cy="31908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tr-TR" sz="400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tr-TR" sz="2800" b="1"/>
          </a:p>
          <a:p>
            <a:pPr algn="ctr">
              <a:lnSpc>
                <a:spcPct val="90000"/>
              </a:lnSpc>
            </a:pPr>
            <a:r>
              <a:rPr lang="tr-TR" sz="2800" b="1"/>
              <a:t>İSLAM, OKUMAYI EMREDER.</a:t>
            </a:r>
          </a:p>
          <a:p>
            <a:pPr algn="ctr">
              <a:lnSpc>
                <a:spcPct val="90000"/>
              </a:lnSpc>
            </a:pPr>
            <a:endParaRPr lang="tr-TR" sz="2800" b="1"/>
          </a:p>
          <a:p>
            <a:pPr algn="ctr">
              <a:lnSpc>
                <a:spcPct val="90000"/>
              </a:lnSpc>
            </a:pPr>
            <a:endParaRPr lang="tr-TR" sz="2800" b="1"/>
          </a:p>
          <a:p>
            <a:pPr algn="ctr">
              <a:lnSpc>
                <a:spcPct val="90000"/>
              </a:lnSpc>
            </a:pPr>
            <a:endParaRPr lang="tr-TR" sz="2800" b="1"/>
          </a:p>
          <a:p>
            <a:pPr algn="ctr">
              <a:lnSpc>
                <a:spcPct val="90000"/>
              </a:lnSpc>
            </a:pPr>
            <a:endParaRPr lang="tr-TR" sz="2800" b="1"/>
          </a:p>
          <a:p>
            <a:pPr algn="ctr">
              <a:lnSpc>
                <a:spcPct val="90000"/>
              </a:lnSpc>
            </a:pPr>
            <a:r>
              <a:rPr lang="tr-TR" sz="2800" b="1"/>
              <a:t>ALLAH’IN İLK EMRİ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tr-TR" sz="2800" b="1"/>
              <a:t>“</a:t>
            </a:r>
            <a:r>
              <a:rPr lang="tr-TR" sz="2800" b="1">
                <a:solidFill>
                  <a:srgbClr val="FF0000"/>
                </a:solidFill>
              </a:rPr>
              <a:t>OKU</a:t>
            </a:r>
            <a:r>
              <a:rPr lang="tr-TR" sz="2800" b="1"/>
              <a:t>”DUR.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tr-TR" sz="2800" b="1"/>
          </a:p>
          <a:p>
            <a:pPr algn="ctr">
              <a:lnSpc>
                <a:spcPct val="90000"/>
              </a:lnSpc>
              <a:buFontTx/>
              <a:buNone/>
            </a:pPr>
            <a:r>
              <a:rPr lang="tr-TR" sz="2800" b="1"/>
              <a:t>OKUMAK, İBADETTİR.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tr-TR" sz="2800" b="1"/>
          </a:p>
          <a:p>
            <a:pPr algn="ctr">
              <a:lnSpc>
                <a:spcPct val="90000"/>
              </a:lnSpc>
              <a:buFontTx/>
              <a:buNone/>
            </a:pPr>
            <a:r>
              <a:rPr lang="tr-TR" sz="2800" b="1"/>
              <a:t>“BİLGİ, BEYİN VİTAMİNİDİR”;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tr-TR" sz="2800" b="1"/>
              <a:t>OKUMAK VE ÖĞRENMEK BEYNİ GELİŞTİRİR.</a:t>
            </a:r>
          </a:p>
        </p:txBody>
      </p:sp>
      <p:pic>
        <p:nvPicPr>
          <p:cNvPr id="249861" name="Picture 5" descr="ANd9GcSxh317wXxgRhDUcpFNG0URjP-9htGp27kmUHC5YHK_5glRHGX_kQ"/>
          <p:cNvPicPr>
            <a:picLocks noChangeAspect="1" noChangeArrowheads="1"/>
          </p:cNvPicPr>
          <p:nvPr/>
        </p:nvPicPr>
        <p:blipFill>
          <a:blip r:embed="rId2"/>
          <a:srcRect b="39995"/>
          <a:stretch>
            <a:fillRect/>
          </a:stretch>
        </p:blipFill>
        <p:spPr bwMode="auto">
          <a:xfrm>
            <a:off x="3059113" y="1125538"/>
            <a:ext cx="3095625" cy="19431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7543800" cy="1368425"/>
          </a:xfrm>
        </p:spPr>
        <p:txBody>
          <a:bodyPr/>
          <a:lstStyle/>
          <a:p>
            <a:r>
              <a:rPr lang="tr-TR" sz="2600">
                <a:solidFill>
                  <a:schemeClr val="folHlink"/>
                </a:solidFill>
              </a:rPr>
              <a:t>OKUMAK, ÖĞRENMEKTİR.</a:t>
            </a:r>
            <a:br>
              <a:rPr lang="tr-TR" sz="2600">
                <a:solidFill>
                  <a:schemeClr val="folHlink"/>
                </a:solidFill>
              </a:rPr>
            </a:br>
            <a:r>
              <a:rPr lang="tr-TR" sz="2600">
                <a:solidFill>
                  <a:schemeClr val="folHlink"/>
                </a:solidFill>
              </a:rPr>
              <a:t>OKUMAK, BİLMEKTİR.</a:t>
            </a:r>
            <a:br>
              <a:rPr lang="tr-TR" sz="2600">
                <a:solidFill>
                  <a:schemeClr val="folHlink"/>
                </a:solidFill>
              </a:rPr>
            </a:br>
            <a:r>
              <a:rPr lang="tr-TR" sz="2600">
                <a:solidFill>
                  <a:schemeClr val="folHlink"/>
                </a:solidFill>
              </a:rPr>
              <a:t>BİLMEK, AYRICALIKTIR!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7499350" cy="4502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tr-TR" sz="4000" b="1"/>
          </a:p>
          <a:p>
            <a:pPr>
              <a:buFont typeface="Wingdings" pitchFamily="2" charset="2"/>
              <a:buNone/>
            </a:pPr>
            <a:r>
              <a:rPr lang="tr-TR" sz="4000" b="1"/>
              <a:t>“YALNIZCA </a:t>
            </a:r>
          </a:p>
          <a:p>
            <a:pPr>
              <a:buFont typeface="Wingdings" pitchFamily="2" charset="2"/>
              <a:buNone/>
            </a:pPr>
            <a:r>
              <a:rPr lang="tr-TR" sz="4000" b="1"/>
              <a:t>İNSANLAR </a:t>
            </a:r>
          </a:p>
          <a:p>
            <a:pPr>
              <a:buFont typeface="Wingdings" pitchFamily="2" charset="2"/>
              <a:buNone/>
            </a:pPr>
            <a:r>
              <a:rPr lang="tr-TR" sz="4000" b="1"/>
              <a:t>OKURLAR</a:t>
            </a:r>
            <a:r>
              <a:rPr lang="tr-TR" sz="4000"/>
              <a:t>.”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tr-TR" sz="2600"/>
          </a:p>
        </p:txBody>
      </p:sp>
      <p:pic>
        <p:nvPicPr>
          <p:cNvPr id="23561" name="Picture 9" descr="ANd9GcQvFEWe1bHTa0-uYMlLG4yKVjJ8dn--2M48pww19MgPW-beqRiil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773238"/>
            <a:ext cx="3887787" cy="3097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r>
              <a:rPr lang="tr-TR" sz="3200"/>
              <a:t>OKUMANIN FAYDALARI…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200" b="1"/>
              <a:t>Öğretmenlerimiz her fırsatta okuyun der; hiç düşündünüz mü, neden? Okuma bize ne kazandırır?.. </a:t>
            </a:r>
          </a:p>
          <a:p>
            <a:pPr>
              <a:lnSpc>
                <a:spcPct val="90000"/>
              </a:lnSpc>
            </a:pPr>
            <a:r>
              <a:rPr lang="tr-TR" sz="2200" b="1"/>
              <a:t>Okuyan insanın kelime hazinesi genişler; okuyan insanın sözcük dağarcığı daha zengindir. </a:t>
            </a:r>
          </a:p>
          <a:p>
            <a:pPr>
              <a:lnSpc>
                <a:spcPct val="90000"/>
              </a:lnSpc>
            </a:pPr>
            <a:r>
              <a:rPr lang="tr-TR" sz="2200" b="1"/>
              <a:t>Kelime hazinesinin gelişmiş olması, ikna gücümüzü artırır,</a:t>
            </a:r>
          </a:p>
          <a:p>
            <a:pPr>
              <a:lnSpc>
                <a:spcPct val="90000"/>
              </a:lnSpc>
            </a:pPr>
            <a:r>
              <a:rPr lang="tr-TR" sz="2200" b="1"/>
              <a:t> kendimizi daha iyi, daha rahat anlatabilmemizi sağlar.</a:t>
            </a:r>
          </a:p>
          <a:p>
            <a:pPr>
              <a:lnSpc>
                <a:spcPct val="90000"/>
              </a:lnSpc>
            </a:pPr>
            <a:r>
              <a:rPr lang="tr-TR" sz="2200" b="1"/>
              <a:t> Kelime hazinesini geniş, zengin olması, düşünce üretimini artırır. Böyle insanlar daha derin, daha geniş düşünürler; daha çok düşünce üretirler. </a:t>
            </a:r>
          </a:p>
          <a:p>
            <a:pPr>
              <a:lnSpc>
                <a:spcPct val="90000"/>
              </a:lnSpc>
            </a:pPr>
            <a:r>
              <a:rPr lang="tr-TR" sz="2200" b="1"/>
              <a:t>Kelime hazinesi gelişmiş olanlar daha rahat ve etkileyici iletişim kurarlar; daha etkili konuşurlar. Okuyan insan daha etkili, daha ikna edici konuşur; okuyan insan daha derin ve daha geniş düşünür. </a:t>
            </a:r>
          </a:p>
          <a:p>
            <a:pPr>
              <a:lnSpc>
                <a:spcPct val="90000"/>
              </a:lnSpc>
            </a:pPr>
            <a:r>
              <a:rPr lang="tr-TR" sz="2200" b="1"/>
              <a:t>Çok düşünce üretenler, çok okuyanlardır.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endParaRPr lang="tr-TR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08050"/>
            <a:ext cx="7345363" cy="5218113"/>
          </a:xfrm>
        </p:spPr>
        <p:txBody>
          <a:bodyPr/>
          <a:lstStyle/>
          <a:p>
            <a:pPr>
              <a:buFontTx/>
              <a:buNone/>
            </a:pPr>
            <a:endParaRPr lang="tr-TR" sz="2800" b="1"/>
          </a:p>
          <a:p>
            <a:pPr>
              <a:buFontTx/>
              <a:buNone/>
            </a:pPr>
            <a:r>
              <a:rPr lang="tr-TR" b="1"/>
              <a:t>“İLKEL MİLLETLER HARİÇ,</a:t>
            </a:r>
          </a:p>
          <a:p>
            <a:pPr>
              <a:buFontTx/>
              <a:buNone/>
            </a:pPr>
            <a:r>
              <a:rPr lang="tr-TR" b="1"/>
              <a:t>             HER ÜLKE</a:t>
            </a:r>
          </a:p>
          <a:p>
            <a:pPr>
              <a:buFontTx/>
              <a:buNone/>
            </a:pPr>
            <a:r>
              <a:rPr lang="tr-TR" b="1"/>
              <a:t>KİTAPLARLA YÖNETİLİR.”</a:t>
            </a:r>
          </a:p>
          <a:p>
            <a:pPr>
              <a:buFontTx/>
              <a:buNone/>
            </a:pPr>
            <a:r>
              <a:rPr lang="tr-TR" sz="2800" b="1"/>
              <a:t>                            Voltaire</a:t>
            </a:r>
          </a:p>
        </p:txBody>
      </p:sp>
      <p:pic>
        <p:nvPicPr>
          <p:cNvPr id="26631" name="Picture 7" descr="duny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357563"/>
            <a:ext cx="2286000" cy="2286000"/>
          </a:xfrm>
          <a:prstGeom prst="rect">
            <a:avLst/>
          </a:prstGeom>
          <a:noFill/>
        </p:spPr>
      </p:pic>
      <p:sp>
        <p:nvSpPr>
          <p:cNvPr id="26632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724525" y="3500438"/>
            <a:ext cx="3251200" cy="3057525"/>
          </a:xfrm>
        </p:spPr>
        <p:txBody>
          <a:bodyPr/>
          <a:lstStyle/>
          <a:p>
            <a:endParaRPr lang="tr-T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1413" y="1844675"/>
            <a:ext cx="6481762" cy="4251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300">
                <a:solidFill>
                  <a:schemeClr val="bg1"/>
                </a:solidFill>
              </a:rPr>
              <a:t>“Kitapsız yaşamak kör, sağır, dilsiz yaşamaktır.” </a:t>
            </a:r>
          </a:p>
          <a:p>
            <a:pPr>
              <a:buFont typeface="Wingdings" pitchFamily="2" charset="2"/>
              <a:buNone/>
            </a:pPr>
            <a:r>
              <a:rPr lang="tr-TR" sz="4300">
                <a:solidFill>
                  <a:schemeClr val="bg1"/>
                </a:solidFill>
              </a:rPr>
              <a:t>                     </a:t>
            </a:r>
            <a:r>
              <a:rPr lang="tr-TR" sz="3600">
                <a:solidFill>
                  <a:srgbClr val="FFFF00"/>
                </a:solidFill>
              </a:rPr>
              <a:t>Seneca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708275"/>
            <a:ext cx="2305050" cy="201771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endParaRPr lang="tr-TR" sz="38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7785100" cy="5149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800">
                <a:solidFill>
                  <a:schemeClr val="tx2"/>
                </a:solidFill>
              </a:rPr>
              <a:t>“Modern dünyada kralların kudreti bilgidir.”</a:t>
            </a:r>
          </a:p>
          <a:p>
            <a:pPr>
              <a:buFont typeface="Wingdings" pitchFamily="2" charset="2"/>
              <a:buNone/>
            </a:pPr>
            <a:r>
              <a:rPr lang="tr-TR" sz="3900">
                <a:solidFill>
                  <a:schemeClr val="tx2"/>
                </a:solidFill>
              </a:rPr>
              <a:t>                            </a:t>
            </a:r>
            <a:r>
              <a:rPr lang="tr-TR" sz="3200" b="1">
                <a:solidFill>
                  <a:schemeClr val="tx2"/>
                </a:solidFill>
              </a:rPr>
              <a:t>A. Robbins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3357563"/>
            <a:ext cx="2520950" cy="2392362"/>
          </a:xfrm>
          <a:noFill/>
          <a:ln/>
        </p:spPr>
      </p:pic>
      <p:sp>
        <p:nvSpPr>
          <p:cNvPr id="29704" name="AutoShape 8" descr="2Q=="/>
          <p:cNvSpPr>
            <a:spLocks noChangeAspect="1" noChangeArrowheads="1"/>
          </p:cNvSpPr>
          <p:nvPr/>
        </p:nvSpPr>
        <p:spPr bwMode="auto">
          <a:xfrm>
            <a:off x="3267075" y="2552700"/>
            <a:ext cx="2609850" cy="1752600"/>
          </a:xfrm>
          <a:prstGeom prst="rect">
            <a:avLst/>
          </a:prstGeom>
          <a:noFill/>
        </p:spPr>
        <p:txBody>
          <a:bodyPr/>
          <a:lstStyle/>
          <a:p>
            <a:endParaRPr lang="tr-TR"/>
          </a:p>
        </p:txBody>
      </p:sp>
      <p:pic>
        <p:nvPicPr>
          <p:cNvPr id="29706" name="Picture 10" descr="kit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284538"/>
            <a:ext cx="5218113" cy="3257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278688" cy="372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3600"/>
              <a:t>		</a:t>
            </a:r>
            <a:r>
              <a:rPr lang="tr-TR" sz="3600" b="1"/>
              <a:t>“Okumak gıdadır; okuyan 	insanlık, bilen insanlıktır.”</a:t>
            </a:r>
          </a:p>
          <a:p>
            <a:pPr>
              <a:buFont typeface="Wingdings" pitchFamily="2" charset="2"/>
              <a:buNone/>
            </a:pPr>
            <a:r>
              <a:rPr lang="tr-TR" sz="2400"/>
              <a:t>                                                         </a:t>
            </a:r>
            <a:r>
              <a:rPr lang="tr-TR" sz="2400" b="1"/>
              <a:t>Victor Hugo</a:t>
            </a:r>
          </a:p>
        </p:txBody>
      </p:sp>
      <p:pic>
        <p:nvPicPr>
          <p:cNvPr id="31748" name="Picture 4" descr="j0089036[1]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3776663"/>
            <a:ext cx="2592387" cy="21637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OKUMAYAN İNSAN…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/>
              <a:t>Okumayan insan, okuyan insana göre bilgi, görgü ve kültür açısından daha geridir.</a:t>
            </a:r>
          </a:p>
          <a:p>
            <a:r>
              <a:rPr lang="tr-TR" b="1"/>
              <a:t> Okumayan insan, düşünemeyen, eleştirel bakamayan, kolaylıkla ikna edilebilen yani kandırılabilen, yönlendirilebilen insandır.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tr-TR" sz="3200" b="1">
                <a:solidFill>
                  <a:srgbClr val="FF0000"/>
                </a:solidFill>
              </a:rPr>
              <a:t>BİR GELİŞMİŞLİK ÖLÇÜTÜ:</a:t>
            </a:r>
            <a:r>
              <a:rPr lang="tr-TR" sz="3200" b="1"/>
              <a:t> </a:t>
            </a:r>
            <a:br>
              <a:rPr lang="tr-TR" sz="3200" b="1"/>
            </a:br>
            <a:r>
              <a:rPr lang="tr-TR" sz="3200" b="1"/>
              <a:t>KİTAP OKUMA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tr-TR" sz="2800" b="1"/>
              <a:t>Günümüzde gelişmişliğin, kalkınmışlığın ölçütlerinden biri, okumaktır. </a:t>
            </a:r>
          </a:p>
          <a:p>
            <a:r>
              <a:rPr lang="tr-TR" sz="2800" b="1"/>
              <a:t>Bir ülkede bir yıl içinde ne kadar kitap basıldığı ve satıldığı bir gelişmişlik ölçütüdür. </a:t>
            </a:r>
          </a:p>
          <a:p>
            <a:r>
              <a:rPr lang="tr-TR" sz="2800" b="1"/>
              <a:t>Gelişmiş ülkelerde okumak bir yaşam biçimine dönüşmüştür. </a:t>
            </a:r>
          </a:p>
          <a:p>
            <a:r>
              <a:rPr lang="tr-TR" sz="2800" b="1"/>
              <a:t>Okumak, gelişmiş ülke insanları için adeta yemek, içmek gibi yaşamın vazgeçilmezlerinden biri olmuştur.</a:t>
            </a:r>
            <a:r>
              <a:rPr lang="tr-TR" sz="2800"/>
              <a:t>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69317" name="AutoShape 5" descr="2Q=="/>
          <p:cNvSpPr>
            <a:spLocks noChangeAspect="1" noChangeArrowheads="1"/>
          </p:cNvSpPr>
          <p:nvPr/>
        </p:nvSpPr>
        <p:spPr bwMode="auto">
          <a:xfrm>
            <a:off x="0" y="0"/>
            <a:ext cx="2762250" cy="1657350"/>
          </a:xfrm>
          <a:prstGeom prst="rect">
            <a:avLst/>
          </a:prstGeom>
          <a:noFill/>
        </p:spPr>
        <p:txBody>
          <a:bodyPr/>
          <a:lstStyle/>
          <a:p>
            <a:endParaRPr lang="tr-TR"/>
          </a:p>
        </p:txBody>
      </p:sp>
      <p:pic>
        <p:nvPicPr>
          <p:cNvPr id="269319" name="Picture 7" descr="cahil_ins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349500"/>
            <a:ext cx="7632700" cy="37433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738187"/>
          </a:xfrm>
        </p:spPr>
        <p:txBody>
          <a:bodyPr/>
          <a:lstStyle/>
          <a:p>
            <a:endParaRPr lang="tr-TR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27313" y="1268413"/>
            <a:ext cx="6265862" cy="3168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tr-TR" sz="44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4400" b="1">
                <a:solidFill>
                  <a:schemeClr val="tx2"/>
                </a:solidFill>
              </a:rPr>
              <a:t>“UYGARLIĞIN TEMELİ, KİTAPLARDIR.”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89138"/>
            <a:ext cx="2843213" cy="3235325"/>
          </a:xfrm>
          <a:noFill/>
          <a:ln/>
        </p:spPr>
      </p:pic>
      <p:pic>
        <p:nvPicPr>
          <p:cNvPr id="16392" name="Picture 8" descr="ANd9GcTeqeCgm9n8BBYRONMqx6X78BS7x81WGvKTbFx7-swIKJFelPW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933825"/>
            <a:ext cx="2232025" cy="2740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8291513" cy="4933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000" b="1">
                <a:solidFill>
                  <a:schemeClr val="bg2"/>
                </a:solidFill>
              </a:rPr>
              <a:t>“GENÇLERİNİ KİTAPLA BESLEMEYEN MİLLETLERİN SONU, FELAKETTİR.”</a:t>
            </a:r>
          </a:p>
          <a:p>
            <a:pPr>
              <a:buFont typeface="Wingdings" pitchFamily="2" charset="2"/>
              <a:buNone/>
            </a:pPr>
            <a:r>
              <a:rPr lang="tr-TR" sz="3200" b="1"/>
              <a:t>                                   FLETCHER</a:t>
            </a:r>
          </a:p>
        </p:txBody>
      </p:sp>
      <p:pic>
        <p:nvPicPr>
          <p:cNvPr id="18436" name="Picture 4" descr="AG00160_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48488" y="3660775"/>
            <a:ext cx="1535112" cy="1576388"/>
          </a:xfrm>
          <a:noFill/>
          <a:ln/>
        </p:spPr>
      </p:pic>
      <p:pic>
        <p:nvPicPr>
          <p:cNvPr id="18440" name="Picture 8" descr="ANd9GcRzmotfK8X436m4GH8iwBqQCfLvn4Yl3PiEsbtWlmrJ34l_EHSs1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068638"/>
            <a:ext cx="3240087" cy="30241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tr-TR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7781925" cy="5081587"/>
          </a:xfrm>
        </p:spPr>
        <p:txBody>
          <a:bodyPr/>
          <a:lstStyle/>
          <a:p>
            <a:r>
              <a:rPr lang="tr-TR" sz="4000"/>
              <a:t>“KİTAPLARI DEĞİL, KİTAPLARIN İÇİNDEKİLERİ KAFANDA TOPLA.”</a:t>
            </a:r>
          </a:p>
          <a:p>
            <a:pPr>
              <a:buFont typeface="Wingdings" pitchFamily="2" charset="2"/>
              <a:buNone/>
            </a:pPr>
            <a:r>
              <a:rPr lang="tr-TR" sz="4000"/>
              <a:t>                             Hz. Ali</a:t>
            </a:r>
          </a:p>
        </p:txBody>
      </p:sp>
      <p:pic>
        <p:nvPicPr>
          <p:cNvPr id="11268" name="Picture 4" descr="j0088562[1]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91250" y="3141663"/>
            <a:ext cx="2952750" cy="2282825"/>
          </a:xfrm>
          <a:noFill/>
          <a:ln/>
        </p:spPr>
      </p:pic>
      <p:sp>
        <p:nvSpPr>
          <p:cNvPr id="11272" name="AutoShape 8" descr="Z"/>
          <p:cNvSpPr>
            <a:spLocks noChangeAspect="1" noChangeArrowheads="1"/>
          </p:cNvSpPr>
          <p:nvPr/>
        </p:nvSpPr>
        <p:spPr bwMode="auto">
          <a:xfrm>
            <a:off x="0" y="0"/>
            <a:ext cx="2867025" cy="1590675"/>
          </a:xfrm>
          <a:prstGeom prst="rect">
            <a:avLst/>
          </a:prstGeom>
          <a:noFill/>
        </p:spPr>
        <p:txBody>
          <a:bodyPr/>
          <a:lstStyle/>
          <a:p>
            <a:endParaRPr lang="tr-TR"/>
          </a:p>
        </p:txBody>
      </p:sp>
      <p:pic>
        <p:nvPicPr>
          <p:cNvPr id="11274" name="Picture 10" descr="cehalet-mutluluktur_2106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89363"/>
            <a:ext cx="5113337" cy="276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93037" cy="719137"/>
          </a:xfrm>
        </p:spPr>
        <p:txBody>
          <a:bodyPr/>
          <a:lstStyle/>
          <a:p>
            <a:endParaRPr lang="tr-TR" sz="40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04813"/>
            <a:ext cx="8569325" cy="5727700"/>
          </a:xfrm>
        </p:spPr>
        <p:txBody>
          <a:bodyPr/>
          <a:lstStyle/>
          <a:p>
            <a:pPr>
              <a:buFontTx/>
              <a:buNone/>
            </a:pPr>
            <a:r>
              <a:rPr lang="tr-TR" sz="4400"/>
              <a:t>		</a:t>
            </a:r>
          </a:p>
          <a:p>
            <a:pPr>
              <a:buFontTx/>
              <a:buNone/>
            </a:pPr>
            <a:r>
              <a:rPr lang="tr-TR" sz="4400"/>
              <a:t>	</a:t>
            </a:r>
            <a:r>
              <a:rPr lang="tr-TR" sz="3600" b="1"/>
              <a:t>“Bir ülkede okumaya karşı istek artmadıkça, gaflet ve gafletten doğacak felaket azalmaz.” </a:t>
            </a:r>
          </a:p>
          <a:p>
            <a:pPr>
              <a:buFontTx/>
              <a:buNone/>
            </a:pPr>
            <a:r>
              <a:rPr lang="tr-TR" sz="3600"/>
              <a:t>                                          (B. Franklin)</a:t>
            </a:r>
          </a:p>
          <a:p>
            <a:pPr>
              <a:buFontTx/>
              <a:buNone/>
            </a:pPr>
            <a:endParaRPr lang="tr-TR" sz="3600"/>
          </a:p>
          <a:p>
            <a:pPr algn="ctr">
              <a:buFontTx/>
              <a:buNone/>
            </a:pPr>
            <a:r>
              <a:rPr lang="tr-TR" sz="2800" b="1"/>
              <a:t>OKUMAYAN TOPLUMUN </a:t>
            </a:r>
          </a:p>
          <a:p>
            <a:pPr algn="ctr">
              <a:buFontTx/>
              <a:buNone/>
            </a:pPr>
            <a:r>
              <a:rPr lang="tr-TR" sz="2800" b="1"/>
              <a:t>BİLİM, KÜLTÜR VE SANAT GELECEĞİ KARARIR.</a:t>
            </a:r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4652963" y="1600200"/>
          <a:ext cx="4032250" cy="1397000"/>
        </p:xfrm>
        <a:graphic>
          <a:graphicData uri="http://schemas.openxmlformats.org/presentationml/2006/ole">
            <p:oleObj spid="_x0000_s12298" name="Grafik" r:id="rId3" imgW="4029097" imgH="2162144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1413" y="2060575"/>
            <a:ext cx="4392612" cy="4243388"/>
          </a:xfrm>
        </p:spPr>
        <p:txBody>
          <a:bodyPr/>
          <a:lstStyle/>
          <a:p>
            <a:pPr lvl="4"/>
            <a:endParaRPr lang="tr-TR" sz="3300">
              <a:solidFill>
                <a:schemeClr val="bg2"/>
              </a:solidFill>
            </a:endParaRPr>
          </a:p>
        </p:txBody>
      </p:sp>
      <p:sp>
        <p:nvSpPr>
          <p:cNvPr id="13322" name="Rectangle 10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tr-TR" sz="2100"/>
          </a:p>
        </p:txBody>
      </p:sp>
      <p:sp>
        <p:nvSpPr>
          <p:cNvPr id="13323" name="Rectangle 11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tr-TR" sz="2100"/>
          </a:p>
        </p:txBody>
      </p:sp>
      <p:pic>
        <p:nvPicPr>
          <p:cNvPr id="13325" name="Picture 13" descr="large"/>
          <p:cNvPicPr>
            <a:picLocks noChangeAspect="1" noChangeArrowheads="1"/>
          </p:cNvPicPr>
          <p:nvPr/>
        </p:nvPicPr>
        <p:blipFill>
          <a:blip r:embed="rId3"/>
          <a:srcRect b="9355"/>
          <a:stretch>
            <a:fillRect/>
          </a:stretch>
        </p:blipFill>
        <p:spPr bwMode="auto">
          <a:xfrm>
            <a:off x="468313" y="404813"/>
            <a:ext cx="8207375" cy="604837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257175"/>
          </a:xfrm>
        </p:spPr>
        <p:txBody>
          <a:bodyPr/>
          <a:lstStyle/>
          <a:p>
            <a:endParaRPr lang="tr-TR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16113"/>
            <a:ext cx="8640762" cy="3384550"/>
          </a:xfrm>
        </p:spPr>
        <p:txBody>
          <a:bodyPr/>
          <a:lstStyle/>
          <a:p>
            <a:endParaRPr lang="tr-TR" b="1">
              <a:solidFill>
                <a:srgbClr val="FFFF00"/>
              </a:solidFill>
            </a:endParaRPr>
          </a:p>
          <a:p>
            <a:endParaRPr lang="tr-TR" b="1">
              <a:solidFill>
                <a:srgbClr val="FFFF00"/>
              </a:solidFill>
            </a:endParaRPr>
          </a:p>
          <a:p>
            <a:r>
              <a:rPr lang="tr-TR" b="1">
                <a:solidFill>
                  <a:srgbClr val="FFFF00"/>
                </a:solidFill>
              </a:rPr>
              <a:t>“BEDEN İÇİN SPOR YAPMAK NE İSE, RUH İÇİN KİTAP OKUMAK ODUR.”</a:t>
            </a:r>
          </a:p>
          <a:p>
            <a:pPr>
              <a:buFontTx/>
              <a:buNone/>
            </a:pPr>
            <a:r>
              <a:rPr lang="tr-TR" b="1"/>
              <a:t>                    </a:t>
            </a:r>
            <a:r>
              <a:rPr lang="tr-TR" sz="2800" b="1"/>
              <a:t>Andre Mourice</a:t>
            </a:r>
          </a:p>
        </p:txBody>
      </p:sp>
      <p:pic>
        <p:nvPicPr>
          <p:cNvPr id="14340" name="Picture 4" descr="Dosya Adı: j0303377.gif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59563" y="4365625"/>
            <a:ext cx="2232025" cy="2027238"/>
          </a:xfrm>
          <a:noFill/>
          <a:ln/>
        </p:spPr>
      </p:pic>
      <p:pic>
        <p:nvPicPr>
          <p:cNvPr id="14344" name="Picture 8" descr="ANd9GcSLSC-JqqSqlj5omoMnwdExXmdytU2EUx2NA-CgAVku2afKnny_z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0805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496888"/>
          </a:xfrm>
        </p:spPr>
        <p:txBody>
          <a:bodyPr/>
          <a:lstStyle/>
          <a:p>
            <a:endParaRPr lang="tr-TR" sz="32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81200"/>
            <a:ext cx="5400675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000" b="1">
                <a:solidFill>
                  <a:schemeClr val="bg1"/>
                </a:solidFill>
              </a:rPr>
              <a:t>“Kitaba verilen para, </a:t>
            </a:r>
          </a:p>
          <a:p>
            <a:pPr>
              <a:buFont typeface="Wingdings" pitchFamily="2" charset="2"/>
              <a:buNone/>
            </a:pPr>
            <a:r>
              <a:rPr lang="tr-TR" sz="4000" b="1">
                <a:solidFill>
                  <a:schemeClr val="bg1"/>
                </a:solidFill>
              </a:rPr>
              <a:t> harcama değil,      yatırımdır.”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97438" y="1989138"/>
            <a:ext cx="4246562" cy="42465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55875" y="1916113"/>
            <a:ext cx="6408738" cy="4214812"/>
          </a:xfrm>
        </p:spPr>
        <p:txBody>
          <a:bodyPr/>
          <a:lstStyle/>
          <a:p>
            <a:r>
              <a:rPr lang="tr-TR" sz="4400" b="1"/>
              <a:t>“KİTAPLAR, </a:t>
            </a:r>
          </a:p>
          <a:p>
            <a:pPr>
              <a:buFont typeface="Wingdings" pitchFamily="2" charset="2"/>
              <a:buNone/>
            </a:pPr>
            <a:r>
              <a:rPr lang="tr-TR" sz="4400" b="1"/>
              <a:t>  SESSİZ ÖĞRETMENLERDİR”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3284538"/>
            <a:ext cx="1754187" cy="23463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135937" cy="4567237"/>
          </a:xfrm>
        </p:spPr>
        <p:txBody>
          <a:bodyPr/>
          <a:lstStyle/>
          <a:p>
            <a:r>
              <a:rPr lang="tr-TR" sz="4400"/>
              <a:t> “</a:t>
            </a:r>
            <a:r>
              <a:rPr lang="tr-TR" sz="4400" b="1"/>
              <a:t>Kitaplığınız, </a:t>
            </a:r>
          </a:p>
          <a:p>
            <a:pPr>
              <a:buFont typeface="Wingdings" pitchFamily="2" charset="2"/>
              <a:buNone/>
            </a:pPr>
            <a:r>
              <a:rPr lang="tr-TR" sz="4400" b="1"/>
              <a:t>     kişiliğinizin aynasıdır.”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3933825"/>
            <a:ext cx="2160588" cy="1892300"/>
          </a:xfrm>
          <a:noFill/>
          <a:ln/>
        </p:spPr>
      </p:pic>
      <p:pic>
        <p:nvPicPr>
          <p:cNvPr id="37896" name="Picture 8" descr="ANd9GcQQBNUNKt--2FFSUUieYzRRDGUtSxc-NYcTww0iq093DaENqr62Q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933825"/>
            <a:ext cx="3600450" cy="2447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>
                <a:solidFill>
                  <a:schemeClr val="bg2"/>
                </a:solidFill>
              </a:rPr>
              <a:t>1995 YILINDA KİTABA KİM NE KADAR PARA HARCAMIŞ BİLMEK İSTER MİSİNİZ ?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4624388"/>
          </a:xfrm>
        </p:spPr>
        <p:txBody>
          <a:bodyPr/>
          <a:lstStyle/>
          <a:p>
            <a:r>
              <a:rPr lang="tr-TR" sz="2800" b="1" u="sng">
                <a:solidFill>
                  <a:schemeClr val="bg2"/>
                </a:solidFill>
              </a:rPr>
              <a:t>KİŞİ BAŞINA</a:t>
            </a:r>
          </a:p>
          <a:p>
            <a:r>
              <a:rPr lang="tr-TR" sz="2800" b="1">
                <a:solidFill>
                  <a:schemeClr val="bg2"/>
                </a:solidFill>
              </a:rPr>
              <a:t>NORVEÇLİ: 137 DOLAR</a:t>
            </a:r>
          </a:p>
          <a:p>
            <a:r>
              <a:rPr lang="tr-TR" sz="2800" b="1">
                <a:solidFill>
                  <a:schemeClr val="bg2"/>
                </a:solidFill>
              </a:rPr>
              <a:t>ALMAN:     122 DOLAR</a:t>
            </a:r>
          </a:p>
          <a:p>
            <a:r>
              <a:rPr lang="tr-TR" sz="2800" b="1">
                <a:solidFill>
                  <a:schemeClr val="bg2"/>
                </a:solidFill>
              </a:rPr>
              <a:t>BELÇİKALI: 100 DOLAR</a:t>
            </a:r>
          </a:p>
          <a:p>
            <a:r>
              <a:rPr lang="tr-TR" sz="2800" b="1">
                <a:solidFill>
                  <a:schemeClr val="bg2"/>
                </a:solidFill>
              </a:rPr>
              <a:t>İSPANYALI:34 DOLAR</a:t>
            </a:r>
          </a:p>
          <a:p>
            <a:r>
              <a:rPr lang="tr-TR" sz="2800" b="1">
                <a:solidFill>
                  <a:schemeClr val="bg2"/>
                </a:solidFill>
              </a:rPr>
              <a:t>G. KORELİ: 30 DOLAR</a:t>
            </a:r>
          </a:p>
          <a:p>
            <a:pPr>
              <a:buFontTx/>
              <a:buNone/>
            </a:pPr>
            <a:r>
              <a:rPr lang="tr-TR" sz="2800" b="1">
                <a:solidFill>
                  <a:schemeClr val="bg2"/>
                </a:solidFill>
              </a:rPr>
              <a:t> TÜRKİYELİ: 0,45 DOLAR.</a:t>
            </a:r>
          </a:p>
          <a:p>
            <a:endParaRPr lang="tr-TR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>
                <a:solidFill>
                  <a:schemeClr val="bg1"/>
                </a:solidFill>
              </a:rPr>
              <a:t>ÜNLÜ KİMYAGER </a:t>
            </a:r>
            <a:br>
              <a:rPr lang="tr-TR" sz="3600" b="1">
                <a:solidFill>
                  <a:schemeClr val="bg1"/>
                </a:solidFill>
              </a:rPr>
            </a:br>
            <a:r>
              <a:rPr lang="tr-TR" sz="3600" b="1">
                <a:solidFill>
                  <a:schemeClr val="bg1"/>
                </a:solidFill>
              </a:rPr>
              <a:t>MADAM CURİE: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133600"/>
            <a:ext cx="6110288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4400" b="1">
                <a:solidFill>
                  <a:schemeClr val="bg1"/>
                </a:solidFill>
              </a:rPr>
              <a:t>	“</a:t>
            </a:r>
            <a:r>
              <a:rPr lang="tr-TR" sz="3600" b="1">
                <a:solidFill>
                  <a:schemeClr val="bg1"/>
                </a:solidFill>
              </a:rPr>
              <a:t>Bütün yoksulluğumuza rağmen, geceleri, sokak lambaları altında ders çalışarak eğitimimi tamamladım.”</a:t>
            </a:r>
            <a:endParaRPr lang="tr-TR" sz="4400" b="1">
              <a:solidFill>
                <a:schemeClr val="bg1"/>
              </a:solidFill>
            </a:endParaRPr>
          </a:p>
        </p:txBody>
      </p:sp>
      <p:pic>
        <p:nvPicPr>
          <p:cNvPr id="38916" name="Picture 4" descr="PE03236_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88125" y="2349500"/>
            <a:ext cx="2305050" cy="4249738"/>
          </a:xfrm>
          <a:noFill/>
          <a:ln/>
        </p:spPr>
      </p:pic>
      <p:pic>
        <p:nvPicPr>
          <p:cNvPr id="38920" name="Picture 8" descr="ANd9GcQT-0g-jNBRBPDVPPgGX9wjvIWvhDcHZ3AXKpk9LVCf70h90t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15888"/>
            <a:ext cx="2349500" cy="213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017713"/>
            <a:ext cx="7469188" cy="4114800"/>
          </a:xfrm>
        </p:spPr>
        <p:txBody>
          <a:bodyPr/>
          <a:lstStyle/>
          <a:p>
            <a:endParaRPr lang="tr-TR" sz="4400" b="1"/>
          </a:p>
          <a:p>
            <a:r>
              <a:rPr lang="tr-TR" sz="4400" b="1"/>
              <a:t>“BİLGİ İLE </a:t>
            </a:r>
          </a:p>
          <a:p>
            <a:pPr>
              <a:buFont typeface="Wingdings" pitchFamily="2" charset="2"/>
              <a:buNone/>
            </a:pPr>
            <a:r>
              <a:rPr lang="tr-TR" sz="4400" b="1"/>
              <a:t>   GÖĞE  YOL BULUNUR</a:t>
            </a:r>
            <a:r>
              <a:rPr lang="tr-TR" sz="2800" b="1"/>
              <a:t>.”</a:t>
            </a:r>
          </a:p>
          <a:p>
            <a:pPr>
              <a:buFont typeface="Wingdings" pitchFamily="2" charset="2"/>
              <a:buNone/>
            </a:pPr>
            <a:r>
              <a:rPr lang="tr-TR" sz="2800"/>
              <a:t>              </a:t>
            </a:r>
            <a:r>
              <a:rPr lang="tr-TR" sz="2800" b="1"/>
              <a:t>Yusuf Has Hacib</a:t>
            </a:r>
          </a:p>
        </p:txBody>
      </p:sp>
      <p:pic>
        <p:nvPicPr>
          <p:cNvPr id="185348" name="Picture 4" descr="PE03165_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59563" y="3789363"/>
            <a:ext cx="2160587" cy="2633662"/>
          </a:xfrm>
          <a:noFill/>
          <a:ln/>
        </p:spPr>
      </p:pic>
      <p:pic>
        <p:nvPicPr>
          <p:cNvPr id="185352" name="Picture 8" descr="ANd9GcR2eZlCIhWA9EzkDB5qIB_WEGDyNlhxvWIWuuuVTfzRZCVi2Yi3B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0350"/>
            <a:ext cx="4249737" cy="3313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8101013" cy="5360988"/>
          </a:xfrm>
        </p:spPr>
        <p:txBody>
          <a:bodyPr/>
          <a:lstStyle/>
          <a:p>
            <a:pPr>
              <a:buFontTx/>
              <a:buNone/>
            </a:pPr>
            <a:r>
              <a:rPr lang="tr-TR" sz="2800"/>
              <a:t>		</a:t>
            </a:r>
            <a:r>
              <a:rPr lang="tr-TR" sz="3400" b="1"/>
              <a:t>“</a:t>
            </a:r>
            <a:r>
              <a:rPr lang="tr-TR" sz="3400" b="1">
                <a:solidFill>
                  <a:schemeClr val="tx2"/>
                </a:solidFill>
              </a:rPr>
              <a:t>Anlayış nerede olursa , orası ululuk kazanır;</a:t>
            </a:r>
          </a:p>
          <a:p>
            <a:pPr>
              <a:buFontTx/>
              <a:buNone/>
            </a:pPr>
            <a:r>
              <a:rPr lang="tr-TR" sz="3400" b="1">
                <a:solidFill>
                  <a:schemeClr val="tx2"/>
                </a:solidFill>
              </a:rPr>
              <a:t>		Bilgi kimde olursa onda büyüklük bulunur.”</a:t>
            </a:r>
          </a:p>
          <a:p>
            <a:pPr lvl="1">
              <a:buFontTx/>
              <a:buNone/>
            </a:pPr>
            <a:r>
              <a:rPr lang="tr-TR" sz="2400">
                <a:solidFill>
                  <a:srgbClr val="FFFF00"/>
                </a:solidFill>
              </a:rPr>
              <a:t>            </a:t>
            </a:r>
            <a:r>
              <a:rPr lang="tr-TR" sz="3200" b="1">
                <a:solidFill>
                  <a:srgbClr val="FFFF00"/>
                </a:solidFill>
              </a:rPr>
              <a:t>Yusuf Has Hacib</a:t>
            </a:r>
            <a:r>
              <a:rPr lang="tr-TR" sz="2400"/>
              <a:t>                                   </a:t>
            </a:r>
          </a:p>
        </p:txBody>
      </p:sp>
      <p:pic>
        <p:nvPicPr>
          <p:cNvPr id="200708" name="Picture 4" descr="BD17345_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3068638"/>
            <a:ext cx="2767012" cy="2817812"/>
          </a:xfrm>
          <a:noFill/>
          <a:ln/>
        </p:spPr>
      </p:pic>
      <p:sp>
        <p:nvSpPr>
          <p:cNvPr id="200712" name="AutoShape 8" descr="9k="/>
          <p:cNvSpPr>
            <a:spLocks noChangeAspect="1" noChangeArrowheads="1"/>
          </p:cNvSpPr>
          <p:nvPr/>
        </p:nvSpPr>
        <p:spPr bwMode="auto">
          <a:xfrm>
            <a:off x="0" y="0"/>
            <a:ext cx="1895475" cy="1828800"/>
          </a:xfrm>
          <a:prstGeom prst="rect">
            <a:avLst/>
          </a:prstGeom>
          <a:noFill/>
        </p:spPr>
        <p:txBody>
          <a:bodyPr/>
          <a:lstStyle/>
          <a:p>
            <a:endParaRPr lang="tr-TR"/>
          </a:p>
        </p:txBody>
      </p:sp>
      <p:sp>
        <p:nvSpPr>
          <p:cNvPr id="200714" name="AutoShape 10" descr="9k="/>
          <p:cNvSpPr>
            <a:spLocks noChangeAspect="1" noChangeArrowheads="1"/>
          </p:cNvSpPr>
          <p:nvPr/>
        </p:nvSpPr>
        <p:spPr bwMode="auto">
          <a:xfrm>
            <a:off x="0" y="0"/>
            <a:ext cx="1895475" cy="1828800"/>
          </a:xfrm>
          <a:prstGeom prst="rect">
            <a:avLst/>
          </a:prstGeom>
          <a:noFill/>
        </p:spPr>
        <p:txBody>
          <a:bodyPr/>
          <a:lstStyle/>
          <a:p>
            <a:endParaRPr lang="tr-TR"/>
          </a:p>
        </p:txBody>
      </p:sp>
      <p:pic>
        <p:nvPicPr>
          <p:cNvPr id="200718" name="Picture 14" descr="bilgelik"/>
          <p:cNvPicPr>
            <a:picLocks noChangeAspect="1" noChangeArrowheads="1"/>
          </p:cNvPicPr>
          <p:nvPr/>
        </p:nvPicPr>
        <p:blipFill>
          <a:blip r:embed="rId3"/>
          <a:srcRect r="19653"/>
          <a:stretch>
            <a:fillRect/>
          </a:stretch>
        </p:blipFill>
        <p:spPr bwMode="auto">
          <a:xfrm>
            <a:off x="1258888" y="3644900"/>
            <a:ext cx="3673475" cy="2879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1" name="Picture 7" descr="j0351979[1]"/>
          <p:cNvPicPr>
            <a:picLocks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95738" y="333375"/>
            <a:ext cx="631825" cy="1143000"/>
          </a:xfrm>
          <a:noFill/>
          <a:ln/>
        </p:spPr>
      </p:pic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600200"/>
            <a:ext cx="6480175" cy="4525963"/>
          </a:xfrm>
        </p:spPr>
        <p:txBody>
          <a:bodyPr/>
          <a:lstStyle/>
          <a:p>
            <a:pPr>
              <a:buFontTx/>
              <a:buNone/>
            </a:pPr>
            <a:r>
              <a:rPr lang="tr-TR" sz="4000"/>
              <a:t>	</a:t>
            </a:r>
            <a:r>
              <a:rPr lang="tr-TR" sz="4000" b="1"/>
              <a:t>	</a:t>
            </a:r>
            <a:r>
              <a:rPr lang="tr-TR" sz="3600" b="1"/>
              <a:t>‘Kitaplar, </a:t>
            </a:r>
          </a:p>
          <a:p>
            <a:pPr>
              <a:buFontTx/>
              <a:buNone/>
            </a:pPr>
            <a:r>
              <a:rPr lang="tr-TR" sz="3600" b="1"/>
              <a:t>hiç solmayacak bitkilerdir.’</a:t>
            </a:r>
          </a:p>
          <a:p>
            <a:pPr>
              <a:buFontTx/>
              <a:buNone/>
            </a:pPr>
            <a:r>
              <a:rPr lang="tr-TR" sz="1800" b="1"/>
              <a:t>                                                            </a:t>
            </a:r>
            <a:r>
              <a:rPr lang="tr-TR" sz="2800" b="1"/>
              <a:t>Herrik</a:t>
            </a:r>
          </a:p>
        </p:txBody>
      </p:sp>
      <p:pic>
        <p:nvPicPr>
          <p:cNvPr id="205828" name="Picture 4" descr="HH00546_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995738" y="3500438"/>
            <a:ext cx="1333500" cy="1363662"/>
          </a:xfrm>
          <a:noFill/>
          <a:ln/>
        </p:spPr>
      </p:pic>
      <p:pic>
        <p:nvPicPr>
          <p:cNvPr id="205832" name="Picture 8" descr="j0351979[1]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948488" y="5157788"/>
            <a:ext cx="700087" cy="1268412"/>
          </a:xfrm>
          <a:noFill/>
          <a:ln/>
        </p:spPr>
      </p:pic>
      <p:pic>
        <p:nvPicPr>
          <p:cNvPr id="205835" name="Picture 11" descr="j035197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2636838"/>
            <a:ext cx="582612" cy="927100"/>
          </a:xfrm>
          <a:prstGeom prst="rect">
            <a:avLst/>
          </a:prstGeom>
          <a:noFill/>
        </p:spPr>
      </p:pic>
      <p:pic>
        <p:nvPicPr>
          <p:cNvPr id="205836" name="Picture 12" descr="j035197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5589588"/>
            <a:ext cx="661988" cy="1052512"/>
          </a:xfrm>
          <a:prstGeom prst="rect">
            <a:avLst/>
          </a:prstGeom>
          <a:noFill/>
        </p:spPr>
      </p:pic>
      <p:pic>
        <p:nvPicPr>
          <p:cNvPr id="205837" name="Picture 13" descr="j035197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716338"/>
            <a:ext cx="763588" cy="1216025"/>
          </a:xfrm>
          <a:prstGeom prst="rect">
            <a:avLst/>
          </a:prstGeom>
          <a:noFill/>
        </p:spPr>
      </p:pic>
      <p:pic>
        <p:nvPicPr>
          <p:cNvPr id="205839" name="Picture 15" descr="j035197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908050"/>
            <a:ext cx="660400" cy="1052513"/>
          </a:xfrm>
          <a:prstGeom prst="rect">
            <a:avLst/>
          </a:prstGeom>
          <a:noFill/>
        </p:spPr>
      </p:pic>
      <p:pic>
        <p:nvPicPr>
          <p:cNvPr id="205840" name="Picture 16" descr="j035197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04813"/>
            <a:ext cx="717550" cy="1143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30175"/>
          </a:xfrm>
        </p:spPr>
        <p:txBody>
          <a:bodyPr/>
          <a:lstStyle/>
          <a:p>
            <a:endParaRPr lang="tr-TR" sz="400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8640762" cy="5792787"/>
          </a:xfrm>
        </p:spPr>
        <p:txBody>
          <a:bodyPr/>
          <a:lstStyle/>
          <a:p>
            <a:pPr>
              <a:buFontTx/>
              <a:buNone/>
            </a:pPr>
            <a:endParaRPr lang="tr-TR" sz="2800" b="1"/>
          </a:p>
          <a:p>
            <a:pPr>
              <a:buFontTx/>
              <a:buNone/>
            </a:pPr>
            <a:endParaRPr lang="tr-TR" sz="2800" b="1"/>
          </a:p>
          <a:p>
            <a:pPr>
              <a:buFontTx/>
              <a:buNone/>
            </a:pPr>
            <a:r>
              <a:rPr lang="tr-TR" b="1">
                <a:solidFill>
                  <a:srgbClr val="FF0000"/>
                </a:solidFill>
              </a:rPr>
              <a:t>  “İYİ SEÇİLMİŞ KİTAPLARI OKUMAK,</a:t>
            </a:r>
          </a:p>
          <a:p>
            <a:pPr>
              <a:buFontTx/>
              <a:buNone/>
            </a:pPr>
            <a:r>
              <a:rPr lang="tr-TR" b="1">
                <a:solidFill>
                  <a:srgbClr val="FF0000"/>
                </a:solidFill>
              </a:rPr>
              <a:t>  GEÇMİŞ YÜZYILLARIN SEÇKİN ZEKALARI İLE KONUŞMAK GİBİDİR.”</a:t>
            </a:r>
          </a:p>
          <a:p>
            <a:pPr>
              <a:buFontTx/>
              <a:buNone/>
            </a:pPr>
            <a:r>
              <a:rPr lang="tr-TR" b="1">
                <a:solidFill>
                  <a:srgbClr val="FF0000"/>
                </a:solidFill>
              </a:rPr>
              <a:t>                             Descartes</a:t>
            </a:r>
          </a:p>
        </p:txBody>
      </p:sp>
      <p:graphicFrame>
        <p:nvGraphicFramePr>
          <p:cNvPr id="243719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7092950" y="3213100"/>
          <a:ext cx="1776413" cy="3170238"/>
        </p:xfrm>
        <a:graphic>
          <a:graphicData uri="http://schemas.openxmlformats.org/presentationml/2006/ole">
            <p:oleObj spid="_x0000_s243719" name="Klip" r:id="rId4" imgW="1776240" imgH="3169800" progId="MS_ClipArt_Gallery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TLAM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tr-TR" sz="400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>
              <a:buFontTx/>
              <a:buNone/>
            </a:pPr>
            <a:r>
              <a:rPr lang="tr-TR" b="1">
                <a:solidFill>
                  <a:srgbClr val="FF0000"/>
                </a:solidFill>
              </a:rPr>
              <a:t>OKUYAN, </a:t>
            </a:r>
          </a:p>
          <a:p>
            <a:pPr algn="ctr">
              <a:buFontTx/>
              <a:buNone/>
            </a:pPr>
            <a:r>
              <a:rPr lang="tr-TR" b="1">
                <a:solidFill>
                  <a:srgbClr val="FF0000"/>
                </a:solidFill>
              </a:rPr>
              <a:t>OKUYABİLEN, </a:t>
            </a:r>
          </a:p>
          <a:p>
            <a:pPr algn="ctr">
              <a:buFontTx/>
              <a:buNone/>
            </a:pPr>
            <a:r>
              <a:rPr lang="tr-TR" b="1">
                <a:solidFill>
                  <a:srgbClr val="FF0000"/>
                </a:solidFill>
              </a:rPr>
              <a:t>BİLEN KİŞİLER OLMAK DİLEĞİYLE!</a:t>
            </a:r>
          </a:p>
        </p:txBody>
      </p:sp>
      <p:sp>
        <p:nvSpPr>
          <p:cNvPr id="268293" name="AutoShape 5" descr="Z"/>
          <p:cNvSpPr>
            <a:spLocks noChangeAspect="1" noChangeArrowheads="1"/>
          </p:cNvSpPr>
          <p:nvPr/>
        </p:nvSpPr>
        <p:spPr bwMode="auto">
          <a:xfrm>
            <a:off x="0" y="0"/>
            <a:ext cx="2609850" cy="1752600"/>
          </a:xfrm>
          <a:prstGeom prst="rect">
            <a:avLst/>
          </a:prstGeom>
          <a:noFill/>
        </p:spPr>
        <p:txBody>
          <a:bodyPr/>
          <a:lstStyle/>
          <a:p>
            <a:endParaRPr lang="tr-TR"/>
          </a:p>
        </p:txBody>
      </p:sp>
      <p:pic>
        <p:nvPicPr>
          <p:cNvPr id="268295" name="Picture 7" descr="kitap üzerinde kalp resimler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781300"/>
            <a:ext cx="4762500" cy="33115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>
                <a:solidFill>
                  <a:schemeClr val="folHlink"/>
                </a:solidFill>
              </a:rPr>
              <a:t>BİR YILDA KİM NE KADAR KİTAP OKUYOR ? -1995-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28800"/>
            <a:ext cx="7913687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tr-TR" sz="2800" b="1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2800" b="1">
                <a:solidFill>
                  <a:schemeClr val="folHlink"/>
                </a:solidFill>
              </a:rPr>
              <a:t>BİR JAPON: ORTALAMA………… 25 KİTAP</a:t>
            </a:r>
          </a:p>
          <a:p>
            <a:pPr>
              <a:lnSpc>
                <a:spcPct val="80000"/>
              </a:lnSpc>
            </a:pPr>
            <a:r>
              <a:rPr lang="tr-TR" sz="2800" b="1">
                <a:solidFill>
                  <a:schemeClr val="folHlink"/>
                </a:solidFill>
              </a:rPr>
              <a:t>BİR İSVİÇRELİ: ………………………….10 KİTAP</a:t>
            </a:r>
          </a:p>
          <a:p>
            <a:pPr>
              <a:lnSpc>
                <a:spcPct val="80000"/>
              </a:lnSpc>
            </a:pPr>
            <a:r>
              <a:rPr lang="tr-TR" sz="2800" b="1">
                <a:solidFill>
                  <a:schemeClr val="folHlink"/>
                </a:solidFill>
              </a:rPr>
              <a:t>BİR FRANSIZ:………………………………. 7 KİTAP</a:t>
            </a:r>
          </a:p>
          <a:p>
            <a:pPr>
              <a:lnSpc>
                <a:spcPct val="80000"/>
              </a:lnSpc>
            </a:pPr>
            <a:r>
              <a:rPr lang="tr-TR" sz="2800" b="1">
                <a:solidFill>
                  <a:schemeClr val="folHlink"/>
                </a:solidFill>
              </a:rPr>
              <a:t>TÜRKİYE’DE:………………….. 6 KİŞİ 1 KİTAP</a:t>
            </a:r>
          </a:p>
          <a:p>
            <a:pPr>
              <a:lnSpc>
                <a:spcPct val="80000"/>
              </a:lnSpc>
            </a:pPr>
            <a:endParaRPr lang="tr-TR" sz="2800" b="1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r-TR" sz="2800" b="1">
                <a:solidFill>
                  <a:schemeClr val="bg2"/>
                </a:solidFill>
              </a:rPr>
              <a:t>ÜLKEMİZDE TV İZLEME ORANI:….…..% 94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800" b="1">
                <a:solidFill>
                  <a:schemeClr val="bg2"/>
                </a:solidFill>
              </a:rPr>
              <a:t>DÜZENLİ KİTAP OKUMA ORANI:….. % 4,5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tr-TR" sz="3200" b="1">
                <a:latin typeface="Times New Roman" pitchFamily="18" charset="0"/>
              </a:rPr>
              <a:t>ORTALAMA BİR TÜRK İNSANI…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1650"/>
            <a:ext cx="4495800" cy="5257800"/>
          </a:xfrm>
        </p:spPr>
        <p:txBody>
          <a:bodyPr/>
          <a:lstStyle/>
          <a:p>
            <a:r>
              <a:rPr lang="tr-TR" b="1">
                <a:solidFill>
                  <a:schemeClr val="bg2"/>
                </a:solidFill>
              </a:rPr>
              <a:t>GÜNDE...3 SAAT </a:t>
            </a:r>
          </a:p>
          <a:p>
            <a:r>
              <a:rPr lang="tr-TR" b="1">
                <a:solidFill>
                  <a:schemeClr val="bg2"/>
                </a:solidFill>
              </a:rPr>
              <a:t>YILDA… 1095 SAAT  </a:t>
            </a:r>
          </a:p>
          <a:p>
            <a:pPr>
              <a:buFontTx/>
              <a:buNone/>
            </a:pPr>
            <a:r>
              <a:rPr lang="tr-TR" b="1">
                <a:solidFill>
                  <a:schemeClr val="bg2"/>
                </a:solidFill>
              </a:rPr>
              <a:t>        TV İZLİYOR.</a:t>
            </a:r>
          </a:p>
          <a:p>
            <a:r>
              <a:rPr lang="tr-TR" b="1">
                <a:solidFill>
                  <a:schemeClr val="bg2"/>
                </a:solidFill>
              </a:rPr>
              <a:t>BU, </a:t>
            </a:r>
          </a:p>
          <a:p>
            <a:pPr>
              <a:buFontTx/>
              <a:buNone/>
            </a:pPr>
            <a:r>
              <a:rPr lang="tr-TR" b="1">
                <a:solidFill>
                  <a:schemeClr val="bg2"/>
                </a:solidFill>
              </a:rPr>
              <a:t>   GECELİ GÜNDÜZLÜ 45 TAM GÜN DEMEKTİR.</a:t>
            </a:r>
          </a:p>
          <a:p>
            <a:endParaRPr lang="tr-TR" b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tr-TR" b="1"/>
              <a:t>           </a:t>
            </a:r>
            <a:r>
              <a:rPr lang="tr-TR" b="1">
                <a:solidFill>
                  <a:srgbClr val="CC00FF"/>
                </a:solidFill>
              </a:rPr>
              <a:t>OYSA…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r>
              <a:rPr lang="tr-TR" b="1">
                <a:solidFill>
                  <a:schemeClr val="bg2"/>
                </a:solidFill>
                <a:latin typeface="Times New Roman" pitchFamily="18" charset="0"/>
              </a:rPr>
              <a:t>ÜLKEMİZDE İLKÖĞRETİM DÜZEYİNDE BİR ÖĞRENCİ, YILDA </a:t>
            </a:r>
          </a:p>
          <a:p>
            <a:pPr>
              <a:buFontTx/>
              <a:buNone/>
            </a:pPr>
            <a:r>
              <a:rPr lang="tr-TR" b="1">
                <a:solidFill>
                  <a:schemeClr val="bg2"/>
                </a:solidFill>
                <a:latin typeface="Times New Roman" pitchFamily="18" charset="0"/>
              </a:rPr>
              <a:t>    1048 SAAT DERS GÖRMEKTEDİR!...</a:t>
            </a:r>
          </a:p>
          <a:p>
            <a:pPr>
              <a:buFontTx/>
              <a:buNone/>
            </a:pPr>
            <a:endParaRPr lang="tr-TR" b="1">
              <a:solidFill>
                <a:srgbClr val="990000"/>
              </a:solidFill>
              <a:latin typeface="Times New Roman" pitchFamily="18" charset="0"/>
            </a:endParaRPr>
          </a:p>
          <a:p>
            <a:r>
              <a:rPr lang="tr-TR" b="1">
                <a:solidFill>
                  <a:schemeClr val="bg2"/>
                </a:solidFill>
                <a:latin typeface="Times New Roman" pitchFamily="18" charset="0"/>
              </a:rPr>
              <a:t>BU SÜREDE YAVAŞ BİR OKUMA İLE 25.000 SAYFALIK BİR KİTAP BİTİRİLEBİLİR!...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12775"/>
          </a:xfrm>
        </p:spPr>
        <p:txBody>
          <a:bodyPr/>
          <a:lstStyle/>
          <a:p>
            <a:endParaRPr lang="tr-TR" sz="400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131175" cy="45053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3000" b="1">
                <a:solidFill>
                  <a:srgbClr val="FFFF00"/>
                </a:solidFill>
              </a:rPr>
              <a:t>Okuma alışkanlığı ne demektir? </a:t>
            </a:r>
          </a:p>
          <a:p>
            <a:pPr>
              <a:lnSpc>
                <a:spcPct val="90000"/>
              </a:lnSpc>
            </a:pPr>
            <a:endParaRPr lang="tr-TR" sz="3000" b="1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3000" b="1"/>
              <a:t>Okuma alışkanlığı, okuma işini zevkle, isteyerek, severek yapmaktır. </a:t>
            </a:r>
          </a:p>
          <a:p>
            <a:pPr>
              <a:lnSpc>
                <a:spcPct val="90000"/>
              </a:lnSpc>
            </a:pPr>
            <a:r>
              <a:rPr lang="tr-TR" sz="3000" b="1"/>
              <a:t>Okuma alışkanlığı, okumaktan mutluluk duymaktır. </a:t>
            </a:r>
          </a:p>
          <a:p>
            <a:pPr>
              <a:lnSpc>
                <a:spcPct val="90000"/>
              </a:lnSpc>
            </a:pPr>
            <a:r>
              <a:rPr lang="tr-TR" sz="3000" b="1"/>
              <a:t>Okuma alışkanlığı kazanmış bir insan, okuyamadığı zaman rahatsızlık, eksiklik hisseden insandır.</a:t>
            </a:r>
          </a:p>
        </p:txBody>
      </p:sp>
      <p:sp>
        <p:nvSpPr>
          <p:cNvPr id="250885" name="AutoShape 5" descr="Z"/>
          <p:cNvSpPr>
            <a:spLocks noChangeAspect="1" noChangeArrowheads="1"/>
          </p:cNvSpPr>
          <p:nvPr/>
        </p:nvSpPr>
        <p:spPr bwMode="auto">
          <a:xfrm>
            <a:off x="0" y="0"/>
            <a:ext cx="2286000" cy="1790700"/>
          </a:xfrm>
          <a:prstGeom prst="rect">
            <a:avLst/>
          </a:prstGeom>
          <a:noFill/>
        </p:spPr>
        <p:txBody>
          <a:bodyPr/>
          <a:lstStyle/>
          <a:p>
            <a:endParaRPr lang="tr-TR"/>
          </a:p>
        </p:txBody>
      </p:sp>
      <p:pic>
        <p:nvPicPr>
          <p:cNvPr id="250887" name="Picture 7" descr="okuma_aliskanligi_nasil_kazanilir_gundem_biz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88913"/>
            <a:ext cx="2857500" cy="25923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tr-TR" sz="3200">
                <a:latin typeface="Arial Black" pitchFamily="34" charset="0"/>
              </a:rPr>
              <a:t>AİLECE KİTAP OKUMA SAATİ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 b="1">
                <a:latin typeface="Arial" charset="0"/>
              </a:rPr>
              <a:t>HER AİLENİN KENDİNE GÖRE DİZİ SAATLERİ VARKEN, OKUMA SAATLERİ OLMAMASI BİR AYIPTIR, ÖNEMLİ BİR EKSİKLİKTİR.</a:t>
            </a:r>
          </a:p>
        </p:txBody>
      </p:sp>
      <p:pic>
        <p:nvPicPr>
          <p:cNvPr id="263173" name="Picture 5" descr="rea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500438"/>
            <a:ext cx="4105275" cy="30972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2924175"/>
            <a:ext cx="7054850" cy="1368425"/>
          </a:xfrm>
        </p:spPr>
        <p:txBody>
          <a:bodyPr/>
          <a:lstStyle/>
          <a:p>
            <a:r>
              <a:rPr lang="tr-TR" sz="3200" b="1"/>
              <a:t>“BİLGİLİ OLAN, GÜÇLÜ OLUR. BİLGİ, GÜÇTÜR.”</a:t>
            </a:r>
            <a:br>
              <a:rPr lang="tr-TR" sz="3200" b="1"/>
            </a:br>
            <a:r>
              <a:rPr lang="tr-TR" sz="3200" b="1">
                <a:solidFill>
                  <a:srgbClr val="FFFF00"/>
                </a:solidFill>
              </a:rPr>
              <a:t>BACON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221163"/>
            <a:ext cx="6032500" cy="1003300"/>
          </a:xfrm>
        </p:spPr>
        <p:txBody>
          <a:bodyPr/>
          <a:lstStyle/>
          <a:p>
            <a:endParaRPr lang="tr-TR"/>
          </a:p>
        </p:txBody>
      </p:sp>
      <p:pic>
        <p:nvPicPr>
          <p:cNvPr id="231429" name="Picture 5" descr="bilgi-guct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25" y="333375"/>
            <a:ext cx="4968875" cy="1944688"/>
          </a:xfrm>
          <a:prstGeom prst="rect">
            <a:avLst/>
          </a:prstGeom>
          <a:noFill/>
        </p:spPr>
      </p:pic>
      <p:pic>
        <p:nvPicPr>
          <p:cNvPr id="231431" name="Picture 7" descr="ANd9GcRbxl4fa3tP6ozUeGwbxy6VHICbc806zeVi6irzhLzKEEsDA6LEC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437063"/>
            <a:ext cx="3095625" cy="2063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rgbClr val="FFFF00"/>
                </a:solidFill>
              </a:rPr>
              <a:t>BİLGİ TOPLUMU, </a:t>
            </a:r>
            <a:br>
              <a:rPr lang="tr-TR" sz="3200" b="1">
                <a:solidFill>
                  <a:srgbClr val="FFFF00"/>
                </a:solidFill>
              </a:rPr>
            </a:br>
            <a:r>
              <a:rPr lang="tr-TR" sz="3200" b="1">
                <a:solidFill>
                  <a:srgbClr val="FFFF00"/>
                </a:solidFill>
              </a:rPr>
              <a:t>ÖNCELİKLE OKUYAN VE DÜŞÜNEN TOPLUMDUR.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4192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3000" b="1"/>
              <a:t>Bilgi, bugün en pahalı meta haline gelmiştir. Bilgi, para ile alınan, para karşılığı kullanılan bir hale gelmektedir. </a:t>
            </a:r>
          </a:p>
          <a:p>
            <a:pPr>
              <a:lnSpc>
                <a:spcPct val="90000"/>
              </a:lnSpc>
            </a:pPr>
            <a:r>
              <a:rPr lang="tr-TR" sz="3000" b="1"/>
              <a:t>En büyük paralar, bilgi ve iletişim teknolojisinden elde edilmektedir. </a:t>
            </a:r>
          </a:p>
          <a:p>
            <a:pPr>
              <a:lnSpc>
                <a:spcPct val="90000"/>
              </a:lnSpc>
            </a:pPr>
            <a:r>
              <a:rPr lang="tr-TR" sz="3000" b="1"/>
              <a:t>Büyük devletler, büyük paralar harcayarak, büyük bilgi merkezleri oluşturmaktadırlar.</a:t>
            </a:r>
            <a:r>
              <a:rPr lang="tr-TR" sz="2800"/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oyalı Kalemler">
  <a:themeElements>
    <a:clrScheme name="Boyalı Kalemler 7">
      <a:dk1>
        <a:srgbClr val="000000"/>
      </a:dk1>
      <a:lt1>
        <a:srgbClr val="FFFFFF"/>
      </a:lt1>
      <a:dk2>
        <a:srgbClr val="800080"/>
      </a:dk2>
      <a:lt2>
        <a:srgbClr val="FFFFFF"/>
      </a:lt2>
      <a:accent1>
        <a:srgbClr val="CC66FF"/>
      </a:accent1>
      <a:accent2>
        <a:srgbClr val="990099"/>
      </a:accent2>
      <a:accent3>
        <a:srgbClr val="C0AAC0"/>
      </a:accent3>
      <a:accent4>
        <a:srgbClr val="DADADA"/>
      </a:accent4>
      <a:accent5>
        <a:srgbClr val="E2B8FF"/>
      </a:accent5>
      <a:accent6>
        <a:srgbClr val="8A008A"/>
      </a:accent6>
      <a:hlink>
        <a:srgbClr val="FF9900"/>
      </a:hlink>
      <a:folHlink>
        <a:srgbClr val="FF3300"/>
      </a:folHlink>
    </a:clrScheme>
    <a:fontScheme name="Boyalı Kaleml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yalı Kalemler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Çatlak">
  <a:themeElements>
    <a:clrScheme name="Çatlak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Çatla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Çatlak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tlak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rsayılan Tasarım">
  <a:themeElements>
    <a:clrScheme name="Varsayılan Tasarım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twork">
  <a:themeElements>
    <a:clrScheme name="Network 4">
      <a:dk1>
        <a:srgbClr val="666699"/>
      </a:dk1>
      <a:lt1>
        <a:srgbClr val="FFFFFF"/>
      </a:lt1>
      <a:dk2>
        <a:srgbClr val="86001A"/>
      </a:dk2>
      <a:lt2>
        <a:srgbClr val="CCCC66"/>
      </a:lt2>
      <a:accent1>
        <a:srgbClr val="FF3300"/>
      </a:accent1>
      <a:accent2>
        <a:srgbClr val="FF6600"/>
      </a:accent2>
      <a:accent3>
        <a:srgbClr val="C3AAAB"/>
      </a:accent3>
      <a:accent4>
        <a:srgbClr val="DADADA"/>
      </a:accent4>
      <a:accent5>
        <a:srgbClr val="FFADAA"/>
      </a:accent5>
      <a:accent6>
        <a:srgbClr val="E75C00"/>
      </a:accent6>
      <a:hlink>
        <a:srgbClr val="CC9900"/>
      </a:hlink>
      <a:folHlink>
        <a:srgbClr val="FF000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psüller">
  <a:themeElements>
    <a:clrScheme name="Kapsüller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ül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psüller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üller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üller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üller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üller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üller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üller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üller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ayısal Noktalar">
  <a:themeElements>
    <a:clrScheme name="Sayısal Noktalar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Sayısal Noktal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yısal Noktalar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yısal Noktalar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yısal Noktalar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yısal Noktalar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yısal Noktalar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yısal Noktalar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yısal Noktalar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yısal Noktalar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yısal Noktalar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Kenar Çizgili">
  <a:themeElements>
    <a:clrScheme name="Kenar Çizgili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enar Çizgili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enar Çizgili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ar Çizgili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nar Çizgili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nar Çizgili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ağ Zirvesi">
  <a:themeElements>
    <a:clrScheme name="Dağ Zirvesi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Dağ Zirves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ğ Zirvesi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kyanus">
  <a:themeElements>
    <a:clrScheme name="Okyanus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kyanu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kyanus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Karışımlar">
  <a:themeElements>
    <a:clrScheme name="Karışımlar 1">
      <a:dk1>
        <a:srgbClr val="969696"/>
      </a:dk1>
      <a:lt1>
        <a:srgbClr val="FFFFFF"/>
      </a:lt1>
      <a:dk2>
        <a:srgbClr val="000000"/>
      </a:dk2>
      <a:lt2>
        <a:srgbClr val="DDDDDD"/>
      </a:lt2>
      <a:accent1>
        <a:srgbClr val="00E4A8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FD1"/>
      </a:accent5>
      <a:accent6>
        <a:srgbClr val="2D2DB9"/>
      </a:accent6>
      <a:hlink>
        <a:srgbClr val="FF5050"/>
      </a:hlink>
      <a:folHlink>
        <a:srgbClr val="FFCF01"/>
      </a:folHlink>
    </a:clrScheme>
    <a:fontScheme name="Karışımla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rışımla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ışımlar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ışımlar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Kenar Çizgili 6">
    <a:dk1>
      <a:srgbClr val="333333"/>
    </a:dk1>
    <a:lt1>
      <a:srgbClr val="FFFFFF"/>
    </a:lt1>
    <a:dk2>
      <a:srgbClr val="006699"/>
    </a:dk2>
    <a:lt2>
      <a:srgbClr val="FFFFFF"/>
    </a:lt2>
    <a:accent1>
      <a:srgbClr val="CC9900"/>
    </a:accent1>
    <a:accent2>
      <a:srgbClr val="FF9900"/>
    </a:accent2>
    <a:accent3>
      <a:srgbClr val="AAB8CA"/>
    </a:accent3>
    <a:accent4>
      <a:srgbClr val="DADADA"/>
    </a:accent4>
    <a:accent5>
      <a:srgbClr val="E2CAAA"/>
    </a:accent5>
    <a:accent6>
      <a:srgbClr val="E78A00"/>
    </a:accent6>
    <a:hlink>
      <a:srgbClr val="FFCC00"/>
    </a:hlink>
    <a:folHlink>
      <a:srgbClr val="706F37"/>
    </a:folHlink>
  </a:clrScheme>
</a:themeOverride>
</file>

<file path=ppt/theme/themeOverride2.xml><?xml version="1.0" encoding="utf-8"?>
<a:themeOverride xmlns:a="http://schemas.openxmlformats.org/drawingml/2006/main">
  <a:clrScheme name="Varsayılan Tasarım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586</TotalTime>
  <Words>693</Words>
  <Application>Microsoft PowerPoint</Application>
  <PresentationFormat>Ekran Gösterisi (4:3)</PresentationFormat>
  <Paragraphs>145</Paragraphs>
  <Slides>35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10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35</vt:i4>
      </vt:variant>
    </vt:vector>
  </HeadingPairs>
  <TitlesOfParts>
    <vt:vector size="54" baseType="lpstr">
      <vt:lpstr>Times New Roman</vt:lpstr>
      <vt:lpstr>Comic Sans MS</vt:lpstr>
      <vt:lpstr>Arial</vt:lpstr>
      <vt:lpstr>Wingdings</vt:lpstr>
      <vt:lpstr>Garamond</vt:lpstr>
      <vt:lpstr>Tahoma</vt:lpstr>
      <vt:lpstr>Arial Black</vt:lpstr>
      <vt:lpstr>Boyalı Kalemler</vt:lpstr>
      <vt:lpstr>Varsayılan Tasarım</vt:lpstr>
      <vt:lpstr>Network</vt:lpstr>
      <vt:lpstr>Kapsüller</vt:lpstr>
      <vt:lpstr>Sayısal Noktalar</vt:lpstr>
      <vt:lpstr>Kenar Çizgili</vt:lpstr>
      <vt:lpstr>Dağ Zirvesi</vt:lpstr>
      <vt:lpstr>Okyanus</vt:lpstr>
      <vt:lpstr>Karışımlar</vt:lpstr>
      <vt:lpstr>Çatlak</vt:lpstr>
      <vt:lpstr>Microsoft Graph Grafiği</vt:lpstr>
      <vt:lpstr>Microsoft Clip Gallery</vt:lpstr>
      <vt:lpstr>KİTAP VE OKUMA  SEVGİSİ ÜZERİNE…</vt:lpstr>
      <vt:lpstr>BİR GELİŞMİŞLİK ÖLÇÜTÜ:  KİTAP OKUMA</vt:lpstr>
      <vt:lpstr>1995 YILINDA KİTABA KİM NE KADAR PARA HARCAMIŞ BİLMEK İSTER MİSİNİZ ?</vt:lpstr>
      <vt:lpstr>BİR YILDA KİM NE KADAR KİTAP OKUYOR ? -1995-</vt:lpstr>
      <vt:lpstr>ORTALAMA BİR TÜRK İNSANI…</vt:lpstr>
      <vt:lpstr>Slayt 6</vt:lpstr>
      <vt:lpstr>AİLECE KİTAP OKUMA SAATİ</vt:lpstr>
      <vt:lpstr>“BİLGİLİ OLAN, GÜÇLÜ OLUR. BİLGİ, GÜÇTÜR.” BACON</vt:lpstr>
      <vt:lpstr>BİLGİ TOPLUMU,  ÖNCELİKLE OKUYAN VE DÜŞÜNEN TOPLUMDUR.</vt:lpstr>
      <vt:lpstr> -1995- KAÇ KİŞİ NE KADAR GAZETE OKUYOR?</vt:lpstr>
      <vt:lpstr>EVİNİZDE MUTLAKA BİR KİTAPLIĞINIZ OLSUN!</vt:lpstr>
      <vt:lpstr>Slayt 12</vt:lpstr>
      <vt:lpstr>OKUMAK, ÖĞRENMEKTİR. OKUMAK, BİLMEKTİR. BİLMEK, AYRICALIKTIR!</vt:lpstr>
      <vt:lpstr>OKUMANIN FAYDALARI…</vt:lpstr>
      <vt:lpstr>Slayt 15</vt:lpstr>
      <vt:lpstr>Slayt 16</vt:lpstr>
      <vt:lpstr>Slayt 17</vt:lpstr>
      <vt:lpstr>Slayt 18</vt:lpstr>
      <vt:lpstr>OKUMAYAN İNSAN…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ÜNLÜ KİMYAGER  MADAM CURİE:</vt:lpstr>
      <vt:lpstr>Slayt 31</vt:lpstr>
      <vt:lpstr>Slayt 32</vt:lpstr>
      <vt:lpstr>Slayt 33</vt:lpstr>
      <vt:lpstr>Slayt 34</vt:lpstr>
      <vt:lpstr>Slayt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FERİDUN ESER</dc:creator>
  <cp:lastModifiedBy>aidata1</cp:lastModifiedBy>
  <cp:revision>200</cp:revision>
  <dcterms:created xsi:type="dcterms:W3CDTF">1601-01-01T00:00:00Z</dcterms:created>
  <dcterms:modified xsi:type="dcterms:W3CDTF">2019-03-29T07:49:15Z</dcterms:modified>
</cp:coreProperties>
</file>